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71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210 MGothic 030" panose="020B0600000101010101" charset="-127"/>
      <p:regular r:id="rId15"/>
    </p:embeddedFont>
    <p:embeddedFont>
      <p:font typeface="210 MGothic 040" panose="020B0600000101010101" charset="-127"/>
      <p:regular r:id="rId16"/>
    </p:embeddedFont>
    <p:embeddedFont>
      <p:font typeface="210 MGothic 050" panose="020B0600000101010101" charset="-127"/>
      <p:regular r:id="rId17"/>
    </p:embeddedFont>
    <p:embeddedFont>
      <p:font typeface="210 MGothic 060" panose="020B0600000101010101" charset="-127"/>
      <p:regular r:id="rId18"/>
    </p:embeddedFont>
    <p:embeddedFont>
      <p:font typeface="210 MGothic 080" panose="020B0600000101010101" charset="-127"/>
      <p:regular r:id="rId19"/>
    </p:embeddedFont>
    <p:embeddedFont>
      <p:font typeface="210 OmniGothic 040" panose="020B0600000101010101" charset="-127"/>
      <p:regular r:id="rId20"/>
    </p:embeddedFont>
    <p:embeddedFont>
      <p:font typeface="210 OmniGothic 050" panose="020B0600000101010101" charset="-127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oppins Bold" panose="020B0600000101010101" charset="0"/>
      <p:bold r:id="rId26"/>
    </p:embeddedFont>
    <p:embeddedFont>
      <p:font typeface="Poppins SemiBold" panose="020B0600000101010101" charset="0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2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65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23.png"/><Relationship Id="rId5" Type="http://schemas.openxmlformats.org/officeDocument/2006/relationships/image" Target="../media/image66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8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3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slide" Target="slide1.xml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12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0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10" Type="http://schemas.openxmlformats.org/officeDocument/2006/relationships/image" Target="../media/image49.png"/><Relationship Id="rId4" Type="http://schemas.openxmlformats.org/officeDocument/2006/relationships/image" Target="../media/image16.png"/><Relationship Id="rId9" Type="http://schemas.openxmlformats.org/officeDocument/2006/relationships/image" Target="../media/image48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6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800" y="8267700"/>
            <a:ext cx="18465800" cy="2019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444500"/>
            <a:ext cx="673100" cy="40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0" y="508000"/>
            <a:ext cx="279400" cy="2794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1700" y="1524000"/>
            <a:ext cx="1854200" cy="185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63400" y="6921500"/>
            <a:ext cx="660400" cy="660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2500" y="5930900"/>
            <a:ext cx="1181100" cy="660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2800" y="2171700"/>
            <a:ext cx="5003800" cy="6832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1600" y="9474200"/>
            <a:ext cx="2565400" cy="749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651000"/>
            <a:ext cx="13919200" cy="8610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-165100"/>
            <a:ext cx="14554200" cy="2641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700" y="1231900"/>
            <a:ext cx="6794500" cy="8991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31900"/>
            <a:ext cx="6807200" cy="89916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8" name="Picture 5">
            <a:extLst>
              <a:ext uri="{FF2B5EF4-FFF2-40B4-BE49-F238E27FC236}">
                <a16:creationId xmlns:a16="http://schemas.microsoft.com/office/drawing/2014/main" id="{12677622-CA10-40C4-9C56-1147B4FE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00" y="2298700"/>
            <a:ext cx="2590800" cy="382270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7BD18D83-64CE-41A6-A0B5-82E3A43B9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3213100"/>
            <a:ext cx="1562100" cy="2260600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7677E4F5-4DAC-483C-B0D9-98B6A97D38E8}"/>
              </a:ext>
            </a:extLst>
          </p:cNvPr>
          <p:cNvSpPr txBox="1"/>
          <p:nvPr/>
        </p:nvSpPr>
        <p:spPr>
          <a:xfrm>
            <a:off x="9207500" y="2895600"/>
            <a:ext cx="2044700" cy="342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07899"/>
              </a:lnSpc>
            </a:pPr>
            <a:r>
              <a:rPr lang="ko-KR" sz="19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210 OmniGothic 050"/>
              </a:rPr>
              <a:t>원클릭</a:t>
            </a:r>
            <a:r>
              <a:rPr lang="en-US" sz="19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210 OmniGothic 050"/>
              </a:rPr>
              <a:t> </a:t>
            </a:r>
            <a:r>
              <a:rPr lang="ko-KR" sz="19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210 OmniGothic 050"/>
              </a:rPr>
              <a:t>프로그램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BD451D54-BCB1-4C04-8E76-9CAFE6B6C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676400"/>
            <a:ext cx="1397000" cy="1181100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9FA375AB-76EF-4A70-BBAE-5B68B02765EC}"/>
              </a:ext>
            </a:extLst>
          </p:cNvPr>
          <p:cNvSpPr txBox="1"/>
          <p:nvPr/>
        </p:nvSpPr>
        <p:spPr>
          <a:xfrm>
            <a:off x="304800" y="1879600"/>
            <a:ext cx="1257300" cy="774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600" b="0" i="0" u="none" strike="noStrike" spc="-100" dirty="0">
                <a:solidFill>
                  <a:srgbClr val="000000"/>
                </a:solidFill>
                <a:highlight>
                  <a:srgbClr val="FFF676"/>
                </a:highlight>
                <a:ea typeface="210 OmniGothic 050"/>
              </a:rPr>
              <a:t>신청하는</a:t>
            </a:r>
          </a:p>
          <a:p>
            <a:pPr lvl="0" algn="ctr">
              <a:lnSpc>
                <a:spcPct val="99600"/>
              </a:lnSpc>
            </a:pPr>
            <a:r>
              <a:rPr lang="ko-KR" sz="1600" b="0" i="0" u="none" strike="noStrike" spc="-100" dirty="0">
                <a:solidFill>
                  <a:srgbClr val="000000"/>
                </a:solidFill>
                <a:highlight>
                  <a:srgbClr val="FFF676"/>
                </a:highlight>
                <a:ea typeface="210 OmniGothic 050"/>
              </a:rPr>
              <a:t>모든</a:t>
            </a:r>
            <a:r>
              <a:rPr lang="en-US" sz="1600" b="0" i="0" u="none" strike="noStrike" spc="-100" dirty="0">
                <a:solidFill>
                  <a:srgbClr val="000000"/>
                </a:solidFill>
                <a:highlight>
                  <a:srgbClr val="FFF676"/>
                </a:highlight>
                <a:latin typeface="210 OmniGothic 050"/>
              </a:rPr>
              <a:t> </a:t>
            </a:r>
            <a:r>
              <a:rPr lang="ko-KR" sz="1600" b="0" i="0" u="none" strike="noStrike" spc="-100" dirty="0">
                <a:solidFill>
                  <a:srgbClr val="000000"/>
                </a:solidFill>
                <a:highlight>
                  <a:srgbClr val="FFF676"/>
                </a:highlight>
                <a:ea typeface="210 OmniGothic 050"/>
              </a:rPr>
              <a:t>학교</a:t>
            </a:r>
            <a:r>
              <a:rPr lang="en-US" sz="1600" b="0" i="0" u="none" strike="noStrike" spc="-100" dirty="0">
                <a:solidFill>
                  <a:srgbClr val="000000"/>
                </a:solidFill>
                <a:highlight>
                  <a:srgbClr val="FFF676"/>
                </a:highlight>
                <a:latin typeface="210 OmniGothic 050"/>
              </a:rPr>
              <a:t> </a:t>
            </a:r>
          </a:p>
          <a:p>
            <a:pPr lvl="0" algn="ctr">
              <a:lnSpc>
                <a:spcPct val="99600"/>
              </a:lnSpc>
            </a:pPr>
            <a:r>
              <a:rPr lang="ko-KR" sz="1600" b="0" i="0" u="none" strike="noStrike" spc="-100" dirty="0">
                <a:solidFill>
                  <a:srgbClr val="000000"/>
                </a:solidFill>
                <a:highlight>
                  <a:srgbClr val="FFF676"/>
                </a:highlight>
                <a:ea typeface="210 OmniGothic 050"/>
              </a:rPr>
              <a:t>작성</a:t>
            </a:r>
            <a:r>
              <a:rPr lang="en-US" sz="1600" b="0" i="0" u="none" strike="noStrike" spc="-100" dirty="0">
                <a:solidFill>
                  <a:srgbClr val="000000"/>
                </a:solidFill>
                <a:highlight>
                  <a:srgbClr val="FFF676"/>
                </a:highlight>
                <a:latin typeface="210 OmniGothic 050"/>
              </a:rPr>
              <a:t> </a:t>
            </a:r>
            <a:r>
              <a:rPr lang="ko-KR" sz="1600" b="0" i="0" u="none" strike="noStrike" spc="-100" dirty="0">
                <a:solidFill>
                  <a:srgbClr val="000000"/>
                </a:solidFill>
                <a:highlight>
                  <a:srgbClr val="FFF676"/>
                </a:highlight>
                <a:ea typeface="210 OmniGothic 050"/>
              </a:rPr>
              <a:t>필수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0A9A6F0E-071E-41F0-9010-EDE32B3A5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0" y="9715500"/>
            <a:ext cx="4064000" cy="444500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D6B35017-97E1-428A-BA35-F9728578D1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" y="-114300"/>
            <a:ext cx="17729200" cy="20701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2870200"/>
            <a:ext cx="17284700" cy="2654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632200"/>
            <a:ext cx="1714500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" y="444500"/>
            <a:ext cx="673100" cy="40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100" y="508000"/>
            <a:ext cx="279400" cy="279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73100" y="3695700"/>
            <a:ext cx="16903700" cy="1435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추첨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프로그램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(</a:t>
            </a:r>
            <a:r>
              <a:rPr lang="ko-KR" sz="2100" b="0" i="0" u="none" strike="noStrike" spc="-100" dirty="0" err="1">
                <a:solidFill>
                  <a:srgbClr val="000000"/>
                </a:solidFill>
                <a:ea typeface="210 MGothic 040"/>
              </a:rPr>
              <a:t>유니피커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)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추첨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후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순위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선정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발표</a:t>
            </a:r>
          </a:p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순위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선정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추첨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동영상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홈페이지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게시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예정</a:t>
            </a:r>
          </a:p>
          <a:p>
            <a:pPr lvl="0" algn="l">
              <a:lnSpc>
                <a:spcPct val="166000"/>
              </a:lnSpc>
            </a:pP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- 1,2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차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접수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마감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후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최종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선정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결과는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해당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학교로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안내공문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발송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 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04900" y="3175000"/>
            <a:ext cx="40005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2200" b="0" i="0" u="none" strike="noStrike" spc="-100">
                <a:solidFill>
                  <a:srgbClr val="000000"/>
                </a:solidFill>
                <a:ea typeface="210 MGothic 060"/>
              </a:rPr>
              <a:t>선정결과</a:t>
            </a:r>
            <a:r>
              <a:rPr lang="en-US" sz="22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ea typeface="210 MGothic 060"/>
              </a:rPr>
              <a:t>확정</a:t>
            </a:r>
            <a:r>
              <a:rPr lang="en-US" sz="22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ea typeface="210 MGothic 060"/>
              </a:rPr>
              <a:t>및</a:t>
            </a:r>
            <a:r>
              <a:rPr lang="en-US" sz="22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ea typeface="210 MGothic 060"/>
              </a:rPr>
              <a:t>통보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3100" y="31750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2173FF"/>
                </a:solidFill>
                <a:latin typeface="Poppins Bold"/>
              </a:rPr>
              <a:t>03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800" y="63500"/>
            <a:ext cx="14109700" cy="16256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00" y="1727200"/>
            <a:ext cx="673100" cy="6731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69900" y="18796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000000"/>
                </a:solidFill>
                <a:latin typeface="Poppins Bold"/>
              </a:rPr>
              <a:t>05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00" y="1333500"/>
            <a:ext cx="6705600" cy="21209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81300" y="228600"/>
            <a:ext cx="2565400" cy="749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300" y="5689600"/>
            <a:ext cx="17284700" cy="4419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6413500"/>
            <a:ext cx="17145000" cy="127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723900" y="6438900"/>
            <a:ext cx="16903700" cy="3251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76790"/>
              </a:lnSpc>
              <a:buClr>
                <a:srgbClr val="000000"/>
              </a:buClr>
              <a:buFont typeface="Arial"/>
              <a:buChar char="●"/>
            </a:pP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프로그램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운영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강사에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대한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범죄전력조회는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센터에서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실시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완료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후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파견</a:t>
            </a:r>
          </a:p>
          <a:p>
            <a:pPr lvl="0" algn="l">
              <a:lnSpc>
                <a:spcPct val="176790"/>
              </a:lnSpc>
            </a:pP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-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연초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,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선정학교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대상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범죄전력조회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관련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내용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,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일괄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안내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예정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 </a:t>
            </a:r>
          </a:p>
          <a:p>
            <a:pPr marL="342900" lvl="0" indent="-342900" algn="l">
              <a:lnSpc>
                <a:spcPct val="176790"/>
              </a:lnSpc>
              <a:buClr>
                <a:srgbClr val="000000"/>
              </a:buClr>
              <a:buFont typeface="Arial"/>
              <a:buChar char="●"/>
            </a:pP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프로그램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강사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범죄전력조회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프로그램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시작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전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진행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완료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예정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: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조회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결과는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공유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불가함으로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필요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시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해당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학교에서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별도</a:t>
            </a:r>
            <a:r>
              <a:rPr lang="en-US" sz="21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 dirty="0">
                <a:solidFill>
                  <a:srgbClr val="000000"/>
                </a:solidFill>
                <a:ea typeface="210 MGothic 040"/>
              </a:rPr>
              <a:t>실시</a:t>
            </a:r>
          </a:p>
          <a:p>
            <a:pPr marL="342900" lvl="0" indent="-342900" algn="l">
              <a:lnSpc>
                <a:spcPct val="176790"/>
              </a:lnSpc>
              <a:buClr>
                <a:srgbClr val="000000"/>
              </a:buClr>
              <a:buFont typeface="Arial"/>
              <a:buChar char="●"/>
            </a:pP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프로그램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시작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후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학교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내부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사정으로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중단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또는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취소될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경우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다음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연도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프로그램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신청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제한</a:t>
            </a:r>
          </a:p>
          <a:p>
            <a:pPr marL="342900" lvl="0" indent="-342900" algn="l">
              <a:lnSpc>
                <a:spcPct val="176790"/>
              </a:lnSpc>
              <a:buClr>
                <a:srgbClr val="000000"/>
              </a:buClr>
              <a:buFont typeface="Arial"/>
              <a:buChar char="●"/>
            </a:pP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멜로디제작소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, </a:t>
            </a:r>
            <a:r>
              <a:rPr lang="ko-KR" sz="2100" b="0" i="0" u="none" strike="noStrike" dirty="0" err="1">
                <a:solidFill>
                  <a:srgbClr val="000000"/>
                </a:solidFill>
                <a:ea typeface="210 MGothic 040"/>
              </a:rPr>
              <a:t>무브먼트메이커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신청학교는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전원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외부장소에서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진행되는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발표회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필수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참가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(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일정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및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장소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추후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안내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예정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)</a:t>
            </a:r>
          </a:p>
          <a:p>
            <a:pPr marL="342900" lvl="0" indent="-342900" algn="l">
              <a:lnSpc>
                <a:spcPct val="176790"/>
              </a:lnSpc>
              <a:buClr>
                <a:srgbClr val="000000"/>
              </a:buClr>
              <a:buFont typeface="Arial"/>
              <a:buChar char="●"/>
            </a:pPr>
            <a:r>
              <a:rPr lang="ko-KR" sz="2100" b="0" i="0" u="none" strike="noStrike" dirty="0" err="1">
                <a:solidFill>
                  <a:srgbClr val="000000"/>
                </a:solidFill>
                <a:ea typeface="210 MGothic 040"/>
              </a:rPr>
              <a:t>원클릭시스템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접수의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경우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신청서에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학교장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직인이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없는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경우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신청서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인정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dirty="0">
                <a:solidFill>
                  <a:srgbClr val="000000"/>
                </a:solidFill>
                <a:ea typeface="210 MGothic 040"/>
              </a:rPr>
              <a:t>불가</a:t>
            </a:r>
            <a:r>
              <a:rPr lang="en-US" sz="2100" b="0" i="0" u="none" strike="noStrike" dirty="0">
                <a:solidFill>
                  <a:srgbClr val="000000"/>
                </a:solidFill>
                <a:latin typeface="210 MGothic 040"/>
              </a:rPr>
              <a:t>  </a:t>
            </a:r>
            <a:r>
              <a:rPr lang="en-US" sz="2100" b="1" i="0" u="none" strike="noStrike" dirty="0">
                <a:solidFill>
                  <a:srgbClr val="000000"/>
                </a:solidFill>
                <a:latin typeface="210 MGothic 040"/>
              </a:rPr>
              <a:t> </a:t>
            </a:r>
            <a:r>
              <a:rPr lang="ko-KR" sz="2300" b="1" i="0" u="none" strike="noStrike" dirty="0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직인</a:t>
            </a:r>
            <a:r>
              <a:rPr lang="en-US" sz="2300" b="1" i="0" u="none" strike="noStrike" dirty="0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300" b="1" i="0" u="none" strike="noStrike" dirty="0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필수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4900" y="5943600"/>
            <a:ext cx="6464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2200" b="0" i="0" u="none" strike="noStrike" spc="-100">
                <a:solidFill>
                  <a:srgbClr val="000000"/>
                </a:solidFill>
                <a:ea typeface="210 MGothic 060"/>
              </a:rPr>
              <a:t>기타안내</a:t>
            </a:r>
            <a:r>
              <a:rPr lang="en-US" sz="22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ea typeface="210 MGothic 060"/>
              </a:rPr>
              <a:t>및</a:t>
            </a:r>
            <a:r>
              <a:rPr lang="en-US" sz="22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ea typeface="210 MGothic 060"/>
              </a:rPr>
              <a:t>당부사항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3100" y="59436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2173FF"/>
                </a:solidFill>
                <a:latin typeface="Poppins Bold"/>
              </a:rPr>
              <a:t>04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0"/>
            <a:ext cx="18478500" cy="2019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444500"/>
            <a:ext cx="673100" cy="40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0" y="508000"/>
            <a:ext cx="279400" cy="279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" y="2565400"/>
            <a:ext cx="17437100" cy="3644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8700" y="6464300"/>
            <a:ext cx="4102100" cy="876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8700" y="7429500"/>
            <a:ext cx="4102100" cy="2654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004300" y="8674100"/>
            <a:ext cx="228600" cy="1651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81100" y="3187700"/>
            <a:ext cx="16827500" cy="1803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328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접수기간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및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결과발표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 </a:t>
            </a:r>
          </a:p>
          <a:p>
            <a:pPr marL="342900" lvl="0" indent="-342900" algn="l">
              <a:lnSpc>
                <a:spcPct val="132800"/>
              </a:lnSpc>
              <a:buClr>
                <a:srgbClr val="000000"/>
              </a:buClr>
              <a:buFont typeface="Arial"/>
              <a:buChar char="●"/>
            </a:pP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 1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차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접수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 </a:t>
            </a:r>
            <a:r>
              <a:rPr lang="en-US" sz="2300" b="1" i="0" u="none" strike="noStrike" spc="-200">
                <a:solidFill>
                  <a:srgbClr val="000000"/>
                </a:solidFill>
                <a:latin typeface="210 MGothic 050"/>
              </a:rPr>
              <a:t> 2025.2.10.(</a:t>
            </a:r>
            <a:r>
              <a:rPr lang="ko-KR" sz="2300" b="1" i="0" u="none" strike="noStrike" spc="-200">
                <a:solidFill>
                  <a:srgbClr val="000000"/>
                </a:solidFill>
                <a:ea typeface="210 MGothic 050"/>
              </a:rPr>
              <a:t>월</a:t>
            </a:r>
            <a:r>
              <a:rPr lang="en-US" sz="2300" b="1" i="0" u="none" strike="noStrike" spc="-200">
                <a:solidFill>
                  <a:srgbClr val="000000"/>
                </a:solidFill>
                <a:latin typeface="210 MGothic 050"/>
              </a:rPr>
              <a:t>) ~ 2.12.(</a:t>
            </a:r>
            <a:r>
              <a:rPr lang="ko-KR" sz="2300" b="1" i="0" u="none" strike="noStrike" spc="-200">
                <a:solidFill>
                  <a:srgbClr val="000000"/>
                </a:solidFill>
                <a:ea typeface="210 MGothic 050"/>
              </a:rPr>
              <a:t>수</a:t>
            </a:r>
            <a:r>
              <a:rPr lang="en-US" sz="2300" b="1" i="0" u="none" strike="noStrike" spc="-200">
                <a:solidFill>
                  <a:srgbClr val="000000"/>
                </a:solidFill>
                <a:latin typeface="210 MGothic 050"/>
              </a:rPr>
              <a:t>)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/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발표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2.14.(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금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)</a:t>
            </a:r>
          </a:p>
          <a:p>
            <a:pPr marL="342900" lvl="0" indent="-342900" algn="l">
              <a:lnSpc>
                <a:spcPct val="132800"/>
              </a:lnSpc>
              <a:buClr>
                <a:srgbClr val="000000"/>
              </a:buClr>
              <a:buFont typeface="Arial"/>
              <a:buChar char="●"/>
            </a:pP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 2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차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접수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  2025.2.17.(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월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)~2.19.(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수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) ,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미달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시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/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발표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2.25.(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화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) </a:t>
            </a:r>
          </a:p>
          <a:p>
            <a:pPr marL="342900" lvl="0" indent="-342900" algn="l">
              <a:lnSpc>
                <a:spcPct val="1328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센터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홈페이지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결과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공지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yiyf.or.kr/yicenter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800" y="63500"/>
            <a:ext cx="14109700" cy="1625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81300" y="228600"/>
            <a:ext cx="2565400" cy="74930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500" y="1727200"/>
            <a:ext cx="673100" cy="6731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69900" y="18796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000000"/>
                </a:solidFill>
                <a:latin typeface="Poppins Bold"/>
              </a:rPr>
              <a:t>06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7100" y="1333500"/>
            <a:ext cx="7937500" cy="21209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300" y="6464300"/>
            <a:ext cx="4089400" cy="8763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300" y="7429500"/>
            <a:ext cx="4089400" cy="26543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521200" y="8674100"/>
            <a:ext cx="228600" cy="1651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3512800" y="8674100"/>
            <a:ext cx="228600" cy="1651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95300" y="6654800"/>
            <a:ext cx="3784600" cy="495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 spc="-100">
                <a:solidFill>
                  <a:srgbClr val="000000"/>
                </a:solidFill>
                <a:ea typeface="210 MGothic 060"/>
              </a:rPr>
              <a:t>모집</a:t>
            </a:r>
            <a:r>
              <a:rPr lang="en-US" sz="28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800" b="0" i="0" u="none" strike="noStrike" spc="-100">
                <a:solidFill>
                  <a:srgbClr val="000000"/>
                </a:solidFill>
                <a:ea typeface="210 MGothic 060"/>
              </a:rPr>
              <a:t>및</a:t>
            </a:r>
            <a:r>
              <a:rPr lang="en-US" sz="28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800" b="0" i="0" u="none" strike="noStrike" spc="-100">
                <a:solidFill>
                  <a:srgbClr val="000000"/>
                </a:solidFill>
                <a:ea typeface="210 MGothic 060"/>
              </a:rPr>
              <a:t>접수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33400" y="7810500"/>
            <a:ext cx="3759200" cy="1879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진로교육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지원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프로그램</a:t>
            </a:r>
          </a:p>
          <a:p>
            <a:pPr lvl="0" algn="l">
              <a:lnSpc>
                <a:spcPct val="166000"/>
              </a:lnSpc>
            </a:pP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     :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꿈길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사이트</a:t>
            </a:r>
          </a:p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미래교육협력지구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프로그램</a:t>
            </a:r>
          </a:p>
          <a:p>
            <a:pPr lvl="0" algn="l">
              <a:lnSpc>
                <a:spcPct val="166000"/>
              </a:lnSpc>
            </a:pP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     :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원클릭시스템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34500" y="6438900"/>
            <a:ext cx="4089400" cy="8763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4500" y="7340600"/>
            <a:ext cx="4089400" cy="26543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92200" y="6464300"/>
            <a:ext cx="4089400" cy="8763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92200" y="7429500"/>
            <a:ext cx="4089400" cy="265430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181100" y="5143500"/>
            <a:ext cx="12395200" cy="406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신청방법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: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진로체험망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꿈길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www.ggoomgil.go.kr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포털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검색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[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꿈길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]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93800" y="5600700"/>
            <a:ext cx="16827500" cy="406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신청방법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: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원클릭시스템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  www.yiyf.or.kr/yicenter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포털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검색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 [</a:t>
            </a:r>
            <a:r>
              <a:rPr lang="ko-KR" sz="2300" b="0" i="0" u="none" strike="noStrike" spc="-200">
                <a:solidFill>
                  <a:srgbClr val="000000"/>
                </a:solidFill>
                <a:ea typeface="210 MGothic 050"/>
              </a:rPr>
              <a:t>용인미래교육센터</a:t>
            </a:r>
            <a:r>
              <a:rPr lang="en-US" sz="2300" b="0" i="0" u="none" strike="noStrike" spc="-200">
                <a:solidFill>
                  <a:srgbClr val="000000"/>
                </a:solidFill>
                <a:latin typeface="210 MGothic 050"/>
              </a:rPr>
              <a:t>]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95400" y="2705100"/>
            <a:ext cx="68834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선정방법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: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신청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기간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내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접수학교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중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추첨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016500" y="6654800"/>
            <a:ext cx="3784600" cy="495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 spc="-100">
                <a:solidFill>
                  <a:srgbClr val="000000"/>
                </a:solidFill>
                <a:ea typeface="210 MGothic 060"/>
              </a:rPr>
              <a:t>선정</a:t>
            </a:r>
            <a:r>
              <a:rPr lang="en-US" sz="28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800" b="0" i="0" u="none" strike="noStrike" spc="-100">
                <a:solidFill>
                  <a:srgbClr val="000000"/>
                </a:solidFill>
                <a:ea typeface="210 MGothic 060"/>
              </a:rPr>
              <a:t>및</a:t>
            </a:r>
            <a:r>
              <a:rPr lang="en-US" sz="28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800" b="0" i="0" u="none" strike="noStrike" spc="-100">
                <a:solidFill>
                  <a:srgbClr val="000000"/>
                </a:solidFill>
                <a:ea typeface="210 MGothic 060"/>
              </a:rPr>
              <a:t>결과</a:t>
            </a:r>
            <a:r>
              <a:rPr lang="en-US" sz="28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800" b="0" i="0" u="none" strike="noStrike" spc="-100">
                <a:solidFill>
                  <a:srgbClr val="000000"/>
                </a:solidFill>
                <a:ea typeface="210 MGothic 060"/>
              </a:rPr>
              <a:t>발표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041900" y="7810500"/>
            <a:ext cx="3759200" cy="1879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유니피커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추첨사이트를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통해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신청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학교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추첨</a:t>
            </a:r>
          </a:p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추첨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과정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동영상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홈페이지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게시</a:t>
            </a:r>
          </a:p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추첨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결과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공문발송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예정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12300" y="6654800"/>
            <a:ext cx="3784600" cy="495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 spc="-100">
                <a:solidFill>
                  <a:srgbClr val="000000"/>
                </a:solidFill>
                <a:ea typeface="210 MGothic 060"/>
              </a:rPr>
              <a:t>운영</a:t>
            </a:r>
            <a:r>
              <a:rPr lang="en-US" sz="28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800" b="0" i="0" u="none" strike="noStrike" spc="-100">
                <a:solidFill>
                  <a:srgbClr val="000000"/>
                </a:solidFill>
                <a:ea typeface="210 MGothic 060"/>
              </a:rPr>
              <a:t>협의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537700" y="7810500"/>
            <a:ext cx="3759200" cy="1371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선정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학교별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프로그램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운영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협의</a:t>
            </a:r>
          </a:p>
          <a:p>
            <a:pPr lvl="0" algn="l">
              <a:lnSpc>
                <a:spcPct val="166000"/>
              </a:lnSpc>
            </a:pP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      (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일정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,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운영시간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및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장소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등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)</a:t>
            </a:r>
          </a:p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추첨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순위에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따라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일정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우선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협의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970000" y="6654800"/>
            <a:ext cx="3784600" cy="495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 spc="-100">
                <a:solidFill>
                  <a:srgbClr val="000000"/>
                </a:solidFill>
                <a:ea typeface="210 MGothic 060"/>
              </a:rPr>
              <a:t>사전답사</a:t>
            </a:r>
            <a:r>
              <a:rPr lang="en-US" sz="28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800" b="0" i="0" u="none" strike="noStrike" spc="-100">
                <a:solidFill>
                  <a:srgbClr val="000000"/>
                </a:solidFill>
                <a:ea typeface="210 MGothic 060"/>
              </a:rPr>
              <a:t>및</a:t>
            </a:r>
            <a:r>
              <a:rPr lang="en-US" sz="28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800" b="0" i="0" u="none" strike="noStrike" spc="-100">
                <a:solidFill>
                  <a:srgbClr val="000000"/>
                </a:solidFill>
                <a:ea typeface="210 MGothic 060"/>
              </a:rPr>
              <a:t>운영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995400" y="7810500"/>
            <a:ext cx="3759200" cy="1371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프로그램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기자재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설치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환경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조사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및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안전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점검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등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확인</a:t>
            </a:r>
          </a:p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업무협약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(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해당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sz="2000" b="0" i="0" u="none" strike="noStrike" spc="-200">
                <a:solidFill>
                  <a:srgbClr val="000000"/>
                </a:solidFill>
                <a:ea typeface="210 MGothic 030"/>
              </a:rPr>
              <a:t>프로그램</a:t>
            </a:r>
            <a:r>
              <a:rPr lang="en-US" sz="2000" b="0" i="0" u="none" strike="noStrike" spc="-200">
                <a:solidFill>
                  <a:srgbClr val="000000"/>
                </a:solidFill>
                <a:latin typeface="210 MGothic 030"/>
              </a:rPr>
              <a:t>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800" y="8267700"/>
            <a:ext cx="18465800" cy="2019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1800" y="1524000"/>
            <a:ext cx="1854200" cy="1854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3500" y="6921500"/>
            <a:ext cx="660400" cy="660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2600" y="5930900"/>
            <a:ext cx="1181100" cy="660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00" y="444500"/>
            <a:ext cx="673100" cy="406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8100" y="508000"/>
            <a:ext cx="279400" cy="2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600" y="2171700"/>
            <a:ext cx="5003800" cy="6832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1600" y="9474200"/>
            <a:ext cx="2565400" cy="7493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81100" y="3937000"/>
            <a:ext cx="9398000" cy="1981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11100" b="0" i="0" u="none" strike="noStrike" spc="-600">
                <a:solidFill>
                  <a:srgbClr val="FFF676"/>
                </a:solidFill>
                <a:ea typeface="210 OmniGothic 040"/>
              </a:rPr>
              <a:t>감사합니다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536700"/>
            <a:ext cx="1460500" cy="1460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5613400"/>
            <a:ext cx="444500" cy="44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" y="444500"/>
            <a:ext cx="673100" cy="40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100" y="3898900"/>
            <a:ext cx="1854200" cy="1854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500" y="4902200"/>
            <a:ext cx="4864100" cy="5486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8100" y="508000"/>
            <a:ext cx="279400" cy="279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87600" y="1752600"/>
            <a:ext cx="4711700" cy="1092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6100" b="0" i="0" u="none" strike="noStrike" spc="-300">
                <a:solidFill>
                  <a:srgbClr val="FFF676"/>
                </a:solidFill>
                <a:latin typeface="Poppins SemiBold"/>
              </a:rPr>
              <a:t>CONTENTS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0800" y="1905000"/>
            <a:ext cx="7950200" cy="9144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639300" y="2133600"/>
            <a:ext cx="5943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용인미래교육센터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 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소개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69400" y="21844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2173FF"/>
                </a:solidFill>
                <a:latin typeface="Poppins Bold"/>
              </a:rPr>
              <a:t>01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8900" y="3048000"/>
            <a:ext cx="7950200" cy="9144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677400" y="3289300"/>
            <a:ext cx="5943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진로교육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프로그램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소개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및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모집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안내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94800" y="33274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2173FF"/>
                </a:solidFill>
                <a:latin typeface="Poppins Bold"/>
              </a:rPr>
              <a:t>02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8900" y="4203700"/>
            <a:ext cx="7950200" cy="9144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9677400" y="4445000"/>
            <a:ext cx="7277100" cy="508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미래교육협력지구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프로그램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소개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및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모집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안내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207500" y="44831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2173FF"/>
                </a:solidFill>
                <a:latin typeface="Poppins Bold"/>
              </a:rPr>
              <a:t>03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1600" y="6565900"/>
            <a:ext cx="7950200" cy="9144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9220200" y="68453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2173FF"/>
                </a:solidFill>
                <a:latin typeface="Poppins Bold"/>
              </a:rPr>
              <a:t>05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4300" y="7747000"/>
            <a:ext cx="7950200" cy="9144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9702800" y="7988300"/>
            <a:ext cx="5943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신청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절차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및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선정결과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안내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232900" y="80264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2173FF"/>
                </a:solidFill>
                <a:latin typeface="Poppins Bold"/>
              </a:rPr>
              <a:t>06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1600" y="5372100"/>
            <a:ext cx="7950200" cy="9144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1600" y="9474200"/>
            <a:ext cx="2565400" cy="7493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9690100" y="5613400"/>
            <a:ext cx="7556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청소년진로박람회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'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내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꿈의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스케치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'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안내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220200" y="56769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2173FF"/>
                </a:solidFill>
                <a:latin typeface="Poppins Bold"/>
              </a:rPr>
              <a:t>04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1800" y="63500"/>
            <a:ext cx="14109700" cy="16256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9677400" y="6794500"/>
            <a:ext cx="5943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운영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및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선정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기준</a:t>
            </a:r>
            <a:r>
              <a:rPr lang="en-US" sz="29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900" b="0" i="0" u="none" strike="noStrike" spc="-200">
                <a:solidFill>
                  <a:srgbClr val="000000"/>
                </a:solidFill>
                <a:ea typeface="210 OmniGothic 050"/>
              </a:rPr>
              <a:t>안내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0"/>
            <a:ext cx="18478500" cy="2019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444500"/>
            <a:ext cx="673100" cy="40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0" y="508000"/>
            <a:ext cx="279400" cy="279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00" y="7899400"/>
            <a:ext cx="17106900" cy="1485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0" y="3937000"/>
            <a:ext cx="5435600" cy="876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3937000"/>
            <a:ext cx="5803900" cy="876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4940300"/>
            <a:ext cx="5435600" cy="2654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000" y="4940300"/>
            <a:ext cx="5829300" cy="26543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5500" y="3937000"/>
            <a:ext cx="5435600" cy="876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5500" y="4940300"/>
            <a:ext cx="5435600" cy="26543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5700" y="8369300"/>
            <a:ext cx="1016000" cy="558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1600" y="9474200"/>
            <a:ext cx="2565400" cy="7493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524500" y="2235200"/>
            <a:ext cx="7239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000000"/>
                </a:solidFill>
                <a:ea typeface="210 OmniGothic 050"/>
              </a:rPr>
              <a:t>용인미래교육센터</a:t>
            </a:r>
            <a:r>
              <a:rPr lang="en-US" sz="5100" b="0" i="0" u="none" strike="noStrike" spc="-3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5100" b="0" i="0" u="none" strike="noStrike" spc="-300">
                <a:solidFill>
                  <a:srgbClr val="000000"/>
                </a:solidFill>
                <a:ea typeface="210 OmniGothic 050"/>
              </a:rPr>
              <a:t>소개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3500" y="2273300"/>
            <a:ext cx="673100" cy="6731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5168900" y="24257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000000"/>
                </a:solidFill>
                <a:latin typeface="Poppins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90800" y="8216900"/>
            <a:ext cx="145415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just">
              <a:lnSpc>
                <a:spcPct val="153550"/>
              </a:lnSpc>
            </a:pPr>
            <a:r>
              <a:rPr lang="en-US" sz="2200" b="0" i="0" u="none" strike="noStrike">
                <a:solidFill>
                  <a:srgbClr val="FFFFFF"/>
                </a:solidFill>
                <a:latin typeface="210 MGothic 050"/>
              </a:rPr>
              <a:t>(</a:t>
            </a:r>
            <a:r>
              <a:rPr lang="ko-KR" sz="2200" b="0" i="0" u="none" strike="noStrike">
                <a:solidFill>
                  <a:srgbClr val="FFFFFF"/>
                </a:solidFill>
                <a:ea typeface="210 MGothic 050"/>
              </a:rPr>
              <a:t>재</a:t>
            </a:r>
            <a:r>
              <a:rPr lang="en-US" sz="2200" b="0" i="0" u="none" strike="noStrike">
                <a:solidFill>
                  <a:srgbClr val="FFFFFF"/>
                </a:solidFill>
                <a:latin typeface="210 MGothic 050"/>
              </a:rPr>
              <a:t>)</a:t>
            </a:r>
            <a:r>
              <a:rPr lang="ko-KR" sz="2200" b="0" i="0" u="none" strike="noStrike">
                <a:solidFill>
                  <a:srgbClr val="FFFFFF"/>
                </a:solidFill>
                <a:ea typeface="210 MGothic 050"/>
              </a:rPr>
              <a:t>용인시청소년미래재단</a:t>
            </a:r>
          </a:p>
          <a:p>
            <a:pPr lvl="0" algn="just">
              <a:lnSpc>
                <a:spcPct val="153550"/>
              </a:lnSpc>
            </a:pPr>
            <a:r>
              <a:rPr lang="ko-KR" sz="2200" b="0" i="0" u="none" strike="noStrike">
                <a:solidFill>
                  <a:srgbClr val="FFFFFF"/>
                </a:solidFill>
                <a:ea typeface="210 MGothic 050"/>
              </a:rPr>
              <a:t>이사장</a:t>
            </a:r>
            <a:r>
              <a:rPr lang="en-US" sz="2200" b="0" i="0" u="none" strike="noStrike">
                <a:solidFill>
                  <a:srgbClr val="FFFFFF"/>
                </a:solidFill>
                <a:latin typeface="210 MGothic 050"/>
              </a:rPr>
              <a:t> : </a:t>
            </a:r>
            <a:r>
              <a:rPr lang="ko-KR" sz="2200" b="0" i="0" u="none" strike="noStrike">
                <a:solidFill>
                  <a:srgbClr val="FFFFFF"/>
                </a:solidFill>
                <a:ea typeface="210 MGothic 050"/>
              </a:rPr>
              <a:t>이상일</a:t>
            </a:r>
            <a:r>
              <a:rPr lang="en-US" sz="2200" b="0" i="0" u="none" strike="noStrike">
                <a:solidFill>
                  <a:srgbClr val="FFFFFF"/>
                </a:solidFill>
                <a:latin typeface="210 MGothic 050"/>
              </a:rPr>
              <a:t>(</a:t>
            </a:r>
            <a:r>
              <a:rPr lang="ko-KR" sz="2200" b="0" i="0" u="none" strike="noStrike">
                <a:solidFill>
                  <a:srgbClr val="FFFFFF"/>
                </a:solidFill>
                <a:ea typeface="210 MGothic 050"/>
              </a:rPr>
              <a:t>용인시장</a:t>
            </a:r>
            <a:r>
              <a:rPr lang="en-US" sz="2200" b="0" i="0" u="none" strike="noStrike">
                <a:solidFill>
                  <a:srgbClr val="FFFFFF"/>
                </a:solidFill>
                <a:latin typeface="210 MGothic 050"/>
              </a:rPr>
              <a:t>) / 1</a:t>
            </a:r>
            <a:r>
              <a:rPr lang="ko-KR" sz="2200" b="0" i="0" u="none" strike="noStrike">
                <a:solidFill>
                  <a:srgbClr val="FFFFFF"/>
                </a:solidFill>
                <a:ea typeface="210 MGothic 050"/>
              </a:rPr>
              <a:t>국</a:t>
            </a:r>
            <a:r>
              <a:rPr lang="en-US" sz="2200" b="0" i="0" u="none" strike="noStrike">
                <a:solidFill>
                  <a:srgbClr val="FFFFFF"/>
                </a:solidFill>
                <a:latin typeface="210 MGothic 050"/>
              </a:rPr>
              <a:t> 1</a:t>
            </a:r>
            <a:r>
              <a:rPr lang="ko-KR" sz="2200" b="0" i="0" u="none" strike="noStrike">
                <a:solidFill>
                  <a:srgbClr val="FFFFFF"/>
                </a:solidFill>
                <a:ea typeface="210 MGothic 050"/>
              </a:rPr>
              <a:t>관</a:t>
            </a:r>
            <a:r>
              <a:rPr lang="en-US" sz="2200" b="0" i="0" u="none" strike="noStrike">
                <a:solidFill>
                  <a:srgbClr val="FFFFFF"/>
                </a:solidFill>
                <a:latin typeface="210 MGothic 050"/>
              </a:rPr>
              <a:t> 1</a:t>
            </a:r>
            <a:r>
              <a:rPr lang="ko-KR" sz="2200" b="0" i="0" u="none" strike="noStrike">
                <a:solidFill>
                  <a:srgbClr val="FFFFFF"/>
                </a:solidFill>
                <a:ea typeface="210 MGothic 050"/>
              </a:rPr>
              <a:t>원</a:t>
            </a:r>
            <a:r>
              <a:rPr lang="en-US" sz="2200" b="0" i="0" u="none" strike="noStrike">
                <a:solidFill>
                  <a:srgbClr val="FFFFFF"/>
                </a:solidFill>
                <a:latin typeface="210 MGothic 050"/>
              </a:rPr>
              <a:t> 7</a:t>
            </a:r>
            <a:r>
              <a:rPr lang="ko-KR" sz="2200" b="0" i="0" u="none" strike="noStrike">
                <a:solidFill>
                  <a:srgbClr val="FFFFFF"/>
                </a:solidFill>
                <a:ea typeface="210 MGothic 050"/>
              </a:rPr>
              <a:t>시설</a:t>
            </a:r>
            <a:r>
              <a:rPr lang="en-US" sz="2200" b="0" i="0" u="none" strike="noStrike">
                <a:solidFill>
                  <a:srgbClr val="FFFFFF"/>
                </a:solidFill>
                <a:latin typeface="210 MGothic 050"/>
              </a:rPr>
              <a:t> / </a:t>
            </a:r>
            <a:r>
              <a:rPr lang="ko-KR" sz="2200" b="0" i="0" u="none" strike="noStrike">
                <a:solidFill>
                  <a:srgbClr val="FFFFFF"/>
                </a:solidFill>
                <a:ea typeface="210 MGothic 050"/>
              </a:rPr>
              <a:t>인원</a:t>
            </a:r>
            <a:r>
              <a:rPr lang="en-US" sz="2200" b="0" i="0" u="none" strike="noStrike">
                <a:solidFill>
                  <a:srgbClr val="FFFFFF"/>
                </a:solidFill>
                <a:latin typeface="210 MGothic 050"/>
              </a:rPr>
              <a:t>7</a:t>
            </a:r>
            <a:r>
              <a:rPr lang="ko-KR" sz="2200" b="0" i="0" u="none" strike="noStrike">
                <a:solidFill>
                  <a:srgbClr val="FFFFFF"/>
                </a:solidFill>
                <a:ea typeface="210 MGothic 050"/>
              </a:rPr>
              <a:t>명</a:t>
            </a:r>
            <a:r>
              <a:rPr lang="en-US" sz="2200" b="0" i="0" u="none" strike="noStrike">
                <a:solidFill>
                  <a:srgbClr val="FFFFFF"/>
                </a:solidFill>
                <a:latin typeface="210 MGothic 050"/>
              </a:rPr>
              <a:t>(</a:t>
            </a:r>
            <a:r>
              <a:rPr lang="ko-KR" sz="2200" b="0" i="0" u="none" strike="noStrike">
                <a:solidFill>
                  <a:srgbClr val="FFFFFF"/>
                </a:solidFill>
                <a:ea typeface="210 MGothic 050"/>
              </a:rPr>
              <a:t>센터장</a:t>
            </a:r>
            <a:r>
              <a:rPr lang="en-US" sz="2200" b="0" i="0" u="none" strike="noStrike">
                <a:solidFill>
                  <a:srgbClr val="FFFFFF"/>
                </a:solidFill>
                <a:latin typeface="210 MGothic 050"/>
              </a:rPr>
              <a:t> 1</a:t>
            </a:r>
            <a:r>
              <a:rPr lang="ko-KR" sz="2200" b="0" i="0" u="none" strike="noStrike">
                <a:solidFill>
                  <a:srgbClr val="FFFFFF"/>
                </a:solidFill>
                <a:ea typeface="210 MGothic 050"/>
              </a:rPr>
              <a:t>명</a:t>
            </a:r>
            <a:r>
              <a:rPr lang="en-US" sz="2200" b="0" i="0" u="none" strike="noStrike">
                <a:solidFill>
                  <a:srgbClr val="FFFFFF"/>
                </a:solidFill>
                <a:latin typeface="210 MGothic 050"/>
              </a:rPr>
              <a:t>, </a:t>
            </a:r>
            <a:r>
              <a:rPr lang="ko-KR" sz="2200" b="0" i="0" u="none" strike="noStrike">
                <a:solidFill>
                  <a:srgbClr val="FFFFFF"/>
                </a:solidFill>
                <a:ea typeface="210 MGothic 050"/>
              </a:rPr>
              <a:t>직원</a:t>
            </a:r>
            <a:r>
              <a:rPr lang="en-US" sz="2200" b="0" i="0" u="none" strike="noStrike">
                <a:solidFill>
                  <a:srgbClr val="FFFFFF"/>
                </a:solidFill>
                <a:latin typeface="210 MGothic 050"/>
              </a:rPr>
              <a:t>6</a:t>
            </a:r>
            <a:r>
              <a:rPr lang="ko-KR" sz="2200" b="0" i="0" u="none" strike="noStrike">
                <a:solidFill>
                  <a:srgbClr val="FFFFFF"/>
                </a:solidFill>
                <a:ea typeface="210 MGothic 050"/>
              </a:rPr>
              <a:t>명</a:t>
            </a:r>
            <a:r>
              <a:rPr lang="en-US" sz="2200" b="0" i="0" u="none" strike="noStrike">
                <a:solidFill>
                  <a:srgbClr val="FFFFFF"/>
                </a:solidFill>
                <a:latin typeface="210 MGothic 050"/>
              </a:rPr>
              <a:t>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52600" y="4165600"/>
            <a:ext cx="3111500" cy="495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000000"/>
                </a:solidFill>
                <a:ea typeface="210 MGothic 060"/>
              </a:rPr>
              <a:t>설립근거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81900" y="4165600"/>
            <a:ext cx="3111500" cy="495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000000"/>
                </a:solidFill>
                <a:ea typeface="210 MGothic 060"/>
              </a:rPr>
              <a:t>개소일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8200" y="4991100"/>
            <a:ext cx="4572000" cy="2235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73470"/>
              </a:lnSpc>
              <a:buClr>
                <a:srgbClr val="000000"/>
              </a:buClr>
              <a:buFont typeface="Arial"/>
              <a:buChar char="●"/>
            </a:pP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진로교육법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제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18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조</a:t>
            </a:r>
          </a:p>
          <a:p>
            <a:pPr marL="342900" lvl="0" indent="-342900" algn="l">
              <a:lnSpc>
                <a:spcPct val="173470"/>
              </a:lnSpc>
              <a:buClr>
                <a:srgbClr val="000000"/>
              </a:buClr>
              <a:buFont typeface="Arial"/>
              <a:buChar char="●"/>
            </a:pP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경기도교육청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조례</a:t>
            </a:r>
          </a:p>
          <a:p>
            <a:pPr marL="342900" lvl="0" indent="-342900" algn="l">
              <a:lnSpc>
                <a:spcPct val="173470"/>
              </a:lnSpc>
              <a:buClr>
                <a:srgbClr val="000000"/>
              </a:buClr>
              <a:buFont typeface="Arial"/>
              <a:buChar char="●"/>
            </a:pP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진로체험지원센터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설치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및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운영</a:t>
            </a:r>
          </a:p>
          <a:p>
            <a:pPr marL="342900" lvl="0" indent="-342900" algn="l">
              <a:lnSpc>
                <a:spcPct val="173470"/>
              </a:lnSpc>
              <a:buClr>
                <a:srgbClr val="000000"/>
              </a:buClr>
              <a:buFont typeface="Arial"/>
              <a:buChar char="●"/>
            </a:pP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미래교육협력지구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지원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477000" y="5257800"/>
            <a:ext cx="5626100" cy="1536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61019"/>
              </a:lnSpc>
              <a:buClr>
                <a:srgbClr val="000000"/>
              </a:buClr>
              <a:buFont typeface="Arial"/>
              <a:buChar char="●"/>
            </a:pP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2015.10.19. </a:t>
            </a:r>
            <a:r>
              <a:rPr lang="ko-KR" sz="2300" b="0" i="0" u="none" strike="noStrike" dirty="0" err="1">
                <a:solidFill>
                  <a:srgbClr val="000000"/>
                </a:solidFill>
                <a:ea typeface="210 MGothic 040"/>
              </a:rPr>
              <a:t>용인진로체험지원센터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개소</a:t>
            </a:r>
          </a:p>
          <a:p>
            <a:pPr lvl="0" algn="l">
              <a:lnSpc>
                <a:spcPct val="161019"/>
              </a:lnSpc>
            </a:pP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    2021.3.9.     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용인미래교육센터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명칭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변경</a:t>
            </a:r>
          </a:p>
          <a:p>
            <a:pPr marL="342900" lvl="0" indent="-342900" algn="l">
              <a:lnSpc>
                <a:spcPct val="161019"/>
              </a:lnSpc>
              <a:buClr>
                <a:srgbClr val="000000"/>
              </a:buClr>
              <a:buFont typeface="Arial"/>
              <a:buChar char="●"/>
            </a:pP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장소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 : 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경기학생스포츠센터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 1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층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411200" y="4165600"/>
            <a:ext cx="3124200" cy="495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000000"/>
                </a:solidFill>
                <a:ea typeface="210 MGothic 060"/>
              </a:rPr>
              <a:t>센터목적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509500" y="5257800"/>
            <a:ext cx="4559300" cy="1066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86750"/>
              </a:lnSpc>
              <a:buClr>
                <a:srgbClr val="000000"/>
              </a:buClr>
              <a:buFont typeface="Arial"/>
              <a:buChar char="●"/>
            </a:pP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진로교육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지원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(15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개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)</a:t>
            </a:r>
          </a:p>
          <a:p>
            <a:pPr marL="342900" lvl="0" indent="-342900" algn="l">
              <a:lnSpc>
                <a:spcPct val="186750"/>
              </a:lnSpc>
              <a:buClr>
                <a:srgbClr val="000000"/>
              </a:buClr>
              <a:buFont typeface="Arial"/>
              <a:buChar char="●"/>
            </a:pP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미래교육협력지구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지원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(8</a:t>
            </a:r>
            <a:r>
              <a:rPr lang="ko-KR" sz="2300" b="0" i="0" u="none" strike="noStrike" dirty="0">
                <a:solidFill>
                  <a:srgbClr val="000000"/>
                </a:solidFill>
                <a:ea typeface="210 MGothic 040"/>
              </a:rPr>
              <a:t>개</a:t>
            </a:r>
            <a:r>
              <a:rPr lang="en-US" sz="2300" b="0" i="0" u="none" strike="noStrike" dirty="0">
                <a:solidFill>
                  <a:srgbClr val="000000"/>
                </a:solidFill>
                <a:latin typeface="210 MGothic 040"/>
              </a:rPr>
              <a:t>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1900" y="8458200"/>
            <a:ext cx="8382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sz="2200" b="0" i="0" u="none" strike="noStrike">
                <a:solidFill>
                  <a:srgbClr val="000000"/>
                </a:solidFill>
                <a:ea typeface="210 MGothic 080"/>
              </a:rPr>
              <a:t>소개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1800" y="63500"/>
            <a:ext cx="14109700" cy="1625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0"/>
            <a:ext cx="18478500" cy="2019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444500"/>
            <a:ext cx="673100" cy="40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0" y="508000"/>
            <a:ext cx="279400" cy="279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5400" y="2857500"/>
            <a:ext cx="3695700" cy="528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1638300"/>
            <a:ext cx="9601200" cy="185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200" y="8407400"/>
            <a:ext cx="2628900" cy="787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500" y="2311400"/>
            <a:ext cx="355600" cy="355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800" y="4445000"/>
            <a:ext cx="355600" cy="355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500" y="6680200"/>
            <a:ext cx="355600" cy="355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100" y="2806700"/>
            <a:ext cx="2667000" cy="25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500" y="4940300"/>
            <a:ext cx="2857500" cy="25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200" y="7162800"/>
            <a:ext cx="2667000" cy="25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5969000"/>
            <a:ext cx="9601200" cy="1854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3784600"/>
            <a:ext cx="9601200" cy="1854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1600" y="9474200"/>
            <a:ext cx="2565400" cy="7493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16000" y="2235200"/>
            <a:ext cx="2641600" cy="55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3100" b="0" i="0" u="none" strike="noStrike" spc="-200">
                <a:solidFill>
                  <a:srgbClr val="2173FF"/>
                </a:solidFill>
                <a:ea typeface="210 MGothic 080"/>
              </a:rPr>
              <a:t>용인교육지원청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2500" y="4368800"/>
            <a:ext cx="2933700" cy="55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3100" b="0" i="0" u="none" strike="noStrike" spc="-200">
                <a:solidFill>
                  <a:srgbClr val="2173FF"/>
                </a:solidFill>
                <a:ea typeface="210 MGothic 080"/>
              </a:rPr>
              <a:t>용인미래교육센터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38300" y="6565900"/>
            <a:ext cx="1346200" cy="55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3100" b="0" i="0" u="none" strike="noStrike" spc="-200">
                <a:solidFill>
                  <a:srgbClr val="2173FF"/>
                </a:solidFill>
                <a:ea typeface="210 MGothic 080"/>
              </a:rPr>
              <a:t>용인시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31900" y="8623300"/>
            <a:ext cx="20955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sz="2200" b="0" i="0" u="none" strike="noStrike" spc="-200">
                <a:solidFill>
                  <a:srgbClr val="FFFFFF"/>
                </a:solidFill>
                <a:ea typeface="210 MGothic 050"/>
              </a:rPr>
              <a:t>지역협의회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419600" y="1638300"/>
            <a:ext cx="8585200" cy="1511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용인형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프로그램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개발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및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운영</a:t>
            </a:r>
          </a:p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지역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인적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물적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네트워크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구축</a:t>
            </a:r>
          </a:p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예산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,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컨설팅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,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홍보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,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질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관리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356100" y="3771900"/>
            <a:ext cx="8585200" cy="1511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지역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교육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인프라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발굴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및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연계</a:t>
            </a:r>
          </a:p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진로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연계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교육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프로그램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개발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및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운영</a:t>
            </a:r>
          </a:p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미래교육협력지구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사업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개발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및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운영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419600" y="5981700"/>
            <a:ext cx="8585200" cy="1511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용인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미래교육협력지구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사업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예산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및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운영</a:t>
            </a:r>
          </a:p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지자체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협력사업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운영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및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지원</a:t>
            </a:r>
          </a:p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정산서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검토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및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질</a:t>
            </a:r>
            <a:r>
              <a:rPr lang="en-US" sz="2200" b="0" i="0" u="none" strike="noStrike" spc="-100" dirty="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200" b="0" i="0" u="none" strike="noStrike" spc="-100" dirty="0">
                <a:solidFill>
                  <a:srgbClr val="000000"/>
                </a:solidFill>
                <a:ea typeface="210 MGothic 040"/>
              </a:rPr>
              <a:t>관리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51300" y="8407400"/>
            <a:ext cx="7772400" cy="78740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4318000" y="8623300"/>
            <a:ext cx="71120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sz="2200" b="0" i="0" u="none" strike="noStrike" spc="-200">
                <a:solidFill>
                  <a:srgbClr val="FFFFFF"/>
                </a:solidFill>
                <a:ea typeface="210 MGothic 050"/>
              </a:rPr>
              <a:t>지구</a:t>
            </a:r>
            <a:r>
              <a:rPr lang="en-US" sz="2200" b="0" i="0" u="none" strike="noStrike" spc="-200">
                <a:solidFill>
                  <a:srgbClr val="FFFFFF"/>
                </a:solidFill>
                <a:latin typeface="210 MGothic 050"/>
              </a:rPr>
              <a:t> </a:t>
            </a:r>
            <a:r>
              <a:rPr lang="ko-KR" sz="2200" b="0" i="0" u="none" strike="noStrike" spc="-200">
                <a:solidFill>
                  <a:srgbClr val="FFFFFF"/>
                </a:solidFill>
                <a:ea typeface="210 MGothic 050"/>
              </a:rPr>
              <a:t>네트워크</a:t>
            </a:r>
            <a:r>
              <a:rPr lang="en-US" sz="2200" b="0" i="0" u="none" strike="noStrike" spc="-200">
                <a:solidFill>
                  <a:srgbClr val="FFFFFF"/>
                </a:solidFill>
                <a:latin typeface="210 MGothic 050"/>
              </a:rPr>
              <a:t> / </a:t>
            </a:r>
            <a:r>
              <a:rPr lang="ko-KR" sz="2200" b="0" i="0" u="none" strike="noStrike" spc="-200">
                <a:solidFill>
                  <a:srgbClr val="FFFFFF"/>
                </a:solidFill>
                <a:ea typeface="210 MGothic 050"/>
              </a:rPr>
              <a:t>학교</a:t>
            </a:r>
            <a:r>
              <a:rPr lang="en-US" sz="2200" b="0" i="0" u="none" strike="noStrike" spc="-200">
                <a:solidFill>
                  <a:srgbClr val="FFFFFF"/>
                </a:solidFill>
                <a:latin typeface="210 MGothic 050"/>
              </a:rPr>
              <a:t> / </a:t>
            </a:r>
            <a:r>
              <a:rPr lang="ko-KR" sz="2200" b="0" i="0" u="none" strike="noStrike" spc="-200">
                <a:solidFill>
                  <a:srgbClr val="FFFFFF"/>
                </a:solidFill>
                <a:ea typeface="210 MGothic 050"/>
              </a:rPr>
              <a:t>지역교육공동체</a:t>
            </a:r>
            <a:r>
              <a:rPr lang="en-US" sz="2200" b="0" i="0" u="none" strike="noStrike" spc="-200">
                <a:solidFill>
                  <a:srgbClr val="FFFFFF"/>
                </a:solidFill>
                <a:latin typeface="210 MGothic 050"/>
              </a:rPr>
              <a:t> / </a:t>
            </a:r>
            <a:r>
              <a:rPr lang="ko-KR" sz="2200" b="0" i="0" u="none" strike="noStrike" spc="-200">
                <a:solidFill>
                  <a:srgbClr val="FFFFFF"/>
                </a:solidFill>
                <a:ea typeface="210 MGothic 050"/>
              </a:rPr>
              <a:t>협력기관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1800" y="63500"/>
            <a:ext cx="14109700" cy="1625600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95400" y="2311400"/>
            <a:ext cx="673100" cy="6731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4020800" y="24638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000000"/>
                </a:solidFill>
                <a:latin typeface="Poppins Bold"/>
              </a:rPr>
              <a:t>01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478000" y="2451100"/>
            <a:ext cx="38354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600" b="0" i="0" u="none" strike="noStrike" spc="-100">
                <a:solidFill>
                  <a:srgbClr val="000000"/>
                </a:solidFill>
                <a:ea typeface="210 OmniGothic 050"/>
              </a:rPr>
              <a:t>용인미래교육센터</a:t>
            </a:r>
            <a:r>
              <a:rPr lang="en-US" sz="2600" b="0" i="0" u="none" strike="noStrike" spc="-1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600" b="0" i="0" u="none" strike="noStrike" spc="-100">
                <a:solidFill>
                  <a:srgbClr val="000000"/>
                </a:solidFill>
                <a:ea typeface="210 OmniGothic 050"/>
              </a:rPr>
              <a:t>소개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0"/>
            <a:ext cx="18478500" cy="2019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444500"/>
            <a:ext cx="673100" cy="40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0" y="508000"/>
            <a:ext cx="279400" cy="279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4900" y="4584700"/>
            <a:ext cx="5092700" cy="480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00" y="1397000"/>
            <a:ext cx="11417300" cy="146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1447800"/>
            <a:ext cx="7112000" cy="1333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800" y="2921000"/>
            <a:ext cx="11417300" cy="3632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400" y="3009900"/>
            <a:ext cx="7112000" cy="3441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800" y="6616700"/>
            <a:ext cx="11417300" cy="3022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4400" y="6705600"/>
            <a:ext cx="7112000" cy="2832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5100" y="9664700"/>
            <a:ext cx="2451100" cy="6096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91100" y="6743700"/>
            <a:ext cx="6578600" cy="2705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예술메이커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'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멜로디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제작소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'</a:t>
            </a: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청소년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 err="1">
                <a:solidFill>
                  <a:srgbClr val="000000"/>
                </a:solidFill>
                <a:ea typeface="210 MGothic 050"/>
              </a:rPr>
              <a:t>국제매너캠프</a:t>
            </a:r>
            <a:endParaRPr lang="ko-KR" sz="1900" b="0" i="0" u="none" strike="noStrike" spc="-200" dirty="0">
              <a:solidFill>
                <a:srgbClr val="000000"/>
              </a:solidFill>
              <a:ea typeface="210 MGothic 050"/>
            </a:endParaRP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찾아가는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코딩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'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내이름은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AI'</a:t>
            </a: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지역과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함께하는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'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꿈꾸는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예술마을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'</a:t>
            </a: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 err="1">
                <a:solidFill>
                  <a:srgbClr val="000000"/>
                </a:solidFill>
                <a:ea typeface="210 MGothic 050"/>
              </a:rPr>
              <a:t>무브먼트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메이커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'</a:t>
            </a:r>
            <a:r>
              <a:rPr lang="ko-KR" sz="1900" b="0" i="0" u="none" strike="noStrike" spc="-200" dirty="0" err="1">
                <a:solidFill>
                  <a:srgbClr val="000000"/>
                </a:solidFill>
                <a:ea typeface="210 MGothic 050"/>
              </a:rPr>
              <a:t>댄싱위드더용인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'</a:t>
            </a: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슬기로운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학교생활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'</a:t>
            </a:r>
            <a:r>
              <a:rPr lang="ko-KR" sz="1900" b="0" i="0" u="none" strike="noStrike" spc="-200" dirty="0" err="1">
                <a:solidFill>
                  <a:srgbClr val="000000"/>
                </a:solidFill>
                <a:ea typeface="210 MGothic 050"/>
              </a:rPr>
              <a:t>우리가치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'</a:t>
            </a: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초등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반도체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마스터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'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작은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칩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 err="1">
                <a:solidFill>
                  <a:srgbClr val="000000"/>
                </a:solidFill>
                <a:ea typeface="210 MGothic 050"/>
              </a:rPr>
              <a:t>큰세상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'</a:t>
            </a: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용인교육공동체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우리동네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선생님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78400" y="3009900"/>
            <a:ext cx="6578600" cy="337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 err="1">
                <a:solidFill>
                  <a:srgbClr val="000000"/>
                </a:solidFill>
                <a:ea typeface="210 MGothic 050"/>
              </a:rPr>
              <a:t>청소년진로박람회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  '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내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꿈의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스케치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'</a:t>
            </a: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청소년기업가정신</a:t>
            </a: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찾아가는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 err="1">
                <a:solidFill>
                  <a:srgbClr val="000000"/>
                </a:solidFill>
                <a:ea typeface="210 MGothic 050"/>
              </a:rPr>
              <a:t>진로코칭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'</a:t>
            </a:r>
            <a:r>
              <a:rPr lang="ko-KR" sz="1900" b="0" i="0" u="none" strike="noStrike" spc="-200" dirty="0" err="1">
                <a:solidFill>
                  <a:srgbClr val="000000"/>
                </a:solidFill>
                <a:ea typeface="210 MGothic 050"/>
              </a:rPr>
              <a:t>꿈과나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'</a:t>
            </a: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찾아가는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진로상담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'</a:t>
            </a:r>
            <a:r>
              <a:rPr lang="ko-KR" sz="1900" b="0" i="0" u="none" strike="noStrike" spc="-200" dirty="0" err="1">
                <a:solidFill>
                  <a:srgbClr val="000000"/>
                </a:solidFill>
                <a:ea typeface="210 MGothic 050"/>
              </a:rPr>
              <a:t>드림하이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'</a:t>
            </a: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고교학점제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지원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프로그램</a:t>
            </a: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 err="1">
                <a:solidFill>
                  <a:srgbClr val="000000"/>
                </a:solidFill>
                <a:ea typeface="210 MGothic 050"/>
              </a:rPr>
              <a:t>영화와함께하는진로특강</a:t>
            </a:r>
            <a:endParaRPr lang="ko-KR" sz="1900" b="0" i="0" u="none" strike="noStrike" spc="-200" dirty="0">
              <a:solidFill>
                <a:srgbClr val="000000"/>
              </a:solidFill>
              <a:ea typeface="210 MGothic 050"/>
            </a:endParaRP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 err="1">
                <a:solidFill>
                  <a:srgbClr val="000000"/>
                </a:solidFill>
                <a:ea typeface="210 MGothic 050"/>
              </a:rPr>
              <a:t>꽃길염원프로젝트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'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꽃보다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중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3'</a:t>
            </a: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dirty="0">
                <a:solidFill>
                  <a:srgbClr val="000000"/>
                </a:solidFill>
                <a:ea typeface="210 MGothic 050"/>
              </a:rPr>
              <a:t>우리마을</a:t>
            </a:r>
            <a:r>
              <a:rPr lang="en-US" sz="1900" b="0" i="0" u="none" strike="noStrike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dirty="0">
                <a:solidFill>
                  <a:srgbClr val="000000"/>
                </a:solidFill>
                <a:ea typeface="210 MGothic 050"/>
              </a:rPr>
              <a:t>꿈길사전</a:t>
            </a: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 err="1">
                <a:solidFill>
                  <a:srgbClr val="000000"/>
                </a:solidFill>
                <a:ea typeface="210 MGothic 050"/>
              </a:rPr>
              <a:t>청소년멘토잡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(Job)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이</a:t>
            </a: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진로탐사대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991100" y="1409700"/>
            <a:ext cx="6578600" cy="1358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직업체험처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발굴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및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연계</a:t>
            </a: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진로교사협의회</a:t>
            </a: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 err="1">
                <a:solidFill>
                  <a:srgbClr val="000000"/>
                </a:solidFill>
                <a:ea typeface="210 MGothic 050"/>
              </a:rPr>
              <a:t>진로서포터즈</a:t>
            </a:r>
            <a:endParaRPr lang="ko-KR" sz="1900" b="0" i="0" u="none" strike="noStrike" spc="-200" dirty="0">
              <a:solidFill>
                <a:srgbClr val="000000"/>
              </a:solidFill>
              <a:ea typeface="210 MGothic 050"/>
            </a:endParaRPr>
          </a:p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교육부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꿈길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900" b="0" i="0" u="none" strike="noStrike" spc="-200" dirty="0">
                <a:solidFill>
                  <a:srgbClr val="000000"/>
                </a:solidFill>
                <a:ea typeface="210 MGothic 050"/>
              </a:rPr>
              <a:t>관리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500" y="1727200"/>
            <a:ext cx="3759200" cy="8763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155700" y="1981200"/>
            <a:ext cx="3111500" cy="43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sz="2400" b="0" i="0" u="none" strike="noStrike" spc="-100">
                <a:solidFill>
                  <a:srgbClr val="000000"/>
                </a:solidFill>
                <a:ea typeface="210 MGothic 060"/>
              </a:rPr>
              <a:t>진로</a:t>
            </a:r>
            <a:r>
              <a:rPr lang="en-US" sz="24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400" b="0" i="0" u="none" strike="noStrike" spc="-100">
                <a:solidFill>
                  <a:srgbClr val="000000"/>
                </a:solidFill>
                <a:ea typeface="210 MGothic 060"/>
              </a:rPr>
              <a:t>네트워크</a:t>
            </a:r>
            <a:r>
              <a:rPr lang="en-US" sz="24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400" b="0" i="0" u="none" strike="noStrike" spc="-100">
                <a:solidFill>
                  <a:srgbClr val="000000"/>
                </a:solidFill>
                <a:ea typeface="210 MGothic 060"/>
              </a:rPr>
              <a:t>강화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500" y="4406900"/>
            <a:ext cx="3759200" cy="8763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155700" y="4648200"/>
            <a:ext cx="3111500" cy="43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sz="2400" b="0" i="0" u="none" strike="noStrike" spc="-100">
                <a:solidFill>
                  <a:srgbClr val="000000"/>
                </a:solidFill>
                <a:ea typeface="210 MGothic 060"/>
              </a:rPr>
              <a:t>진로상담</a:t>
            </a:r>
            <a:r>
              <a:rPr lang="en-US" sz="24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400" b="0" i="0" u="none" strike="noStrike" spc="-100">
                <a:solidFill>
                  <a:srgbClr val="000000"/>
                </a:solidFill>
                <a:ea typeface="210 MGothic 060"/>
              </a:rPr>
              <a:t>및</a:t>
            </a:r>
            <a:r>
              <a:rPr lang="en-US" sz="24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400" b="0" i="0" u="none" strike="noStrike" spc="-100">
                <a:solidFill>
                  <a:srgbClr val="000000"/>
                </a:solidFill>
                <a:ea typeface="210 MGothic 060"/>
              </a:rPr>
              <a:t>체험교육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500" y="7696200"/>
            <a:ext cx="3759200" cy="8763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155700" y="7937500"/>
            <a:ext cx="3111500" cy="43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sz="2400" b="0" i="0" u="none" strike="noStrike" spc="-100">
                <a:solidFill>
                  <a:srgbClr val="000000"/>
                </a:solidFill>
                <a:ea typeface="210 MGothic 060"/>
              </a:rPr>
              <a:t>미래교육협력지구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01800" y="63500"/>
            <a:ext cx="14109700" cy="162560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3563600" y="2451100"/>
            <a:ext cx="38354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600" b="0" i="0" u="none" strike="noStrike" spc="-100">
                <a:solidFill>
                  <a:srgbClr val="000000"/>
                </a:solidFill>
                <a:ea typeface="210 OmniGothic 050"/>
              </a:rPr>
              <a:t>용인미래교육센터</a:t>
            </a:r>
            <a:r>
              <a:rPr lang="en-US" sz="2600" b="0" i="0" u="none" strike="noStrike" spc="-1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2600" b="0" i="0" u="none" strike="noStrike" spc="-100">
                <a:solidFill>
                  <a:srgbClr val="000000"/>
                </a:solidFill>
                <a:ea typeface="210 OmniGothic 050"/>
              </a:rPr>
              <a:t>소개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081000" y="2311400"/>
            <a:ext cx="673100" cy="673100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3106400" y="24638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000000"/>
                </a:solidFill>
                <a:latin typeface="Poppins Bold"/>
              </a:rPr>
              <a:t>01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38100"/>
            <a:ext cx="18478500" cy="2019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444500"/>
            <a:ext cx="673100" cy="40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0" y="508000"/>
            <a:ext cx="279400" cy="279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3400" y="1333500"/>
            <a:ext cx="6032500" cy="2082800"/>
          </a:xfrm>
          <a:prstGeom prst="rect">
            <a:avLst/>
          </a:prstGeom>
        </p:spPr>
      </p:pic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317500" y="3505200"/>
          <a:ext cx="17640300" cy="6438900"/>
        </p:xfrm>
        <a:graphic>
          <a:graphicData uri="http://schemas.openxmlformats.org/drawingml/2006/table">
            <a:tbl>
              <a:tblPr/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87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46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latin typeface="S-Core Dream 5 Medium"/>
                        </a:rPr>
                        <a:t>A</a:t>
                      </a: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행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70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프로그램</a:t>
                      </a: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명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70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운영기간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70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대상</a:t>
                      </a: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및</a:t>
                      </a: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학급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70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규모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70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횟수</a:t>
                      </a: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소요시간</a:t>
                      </a: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70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선정방법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7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400">
                <a:tc rowSpan="7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S-Core Dream 5 Medium"/>
                        </a:rPr>
                        <a:t>A</a:t>
                      </a:r>
                      <a:endParaRPr lang="en-US" sz="1100"/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ko-KR" sz="2000" b="0" i="0" u="none" strike="noStrike">
                          <a:solidFill>
                            <a:srgbClr val="000000"/>
                          </a:solidFill>
                          <a:ea typeface="S-Core Dream 5 Medium"/>
                        </a:rPr>
                        <a:t>학급단위</a:t>
                      </a: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ko-KR" sz="2000" b="0" i="0" u="none" strike="noStrike">
                          <a:solidFill>
                            <a:srgbClr val="000000"/>
                          </a:solidFill>
                          <a:ea typeface="S-Core Dream 5 Medium"/>
                        </a:rPr>
                        <a:t>프로그램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찾아가는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진로코칭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‘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꿈과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나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’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3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24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일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~11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중학교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1~3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학년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100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학급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1~4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(2~8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추첨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기흥구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수지구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400"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청소년기업가정신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4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~11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중학교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2~3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학년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55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학급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4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(8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추첨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기흥구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수지구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400"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찾아가는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진로상담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‘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드림하이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’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4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~11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중학교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1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학년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90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학급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3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(6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추첨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기흥구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수지구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400"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초등진로챌린지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4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~11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초등학교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4~6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학년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135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학급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1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(2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추첨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기흥구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수지구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400"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고교학점제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지원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 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프로그램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6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~11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중학교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3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학년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</a:t>
                      </a:r>
                      <a:endParaRPr lang="en-US" sz="1100"/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고등학교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1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학년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37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학급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1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(3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추첨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기흥구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수지구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0400"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청소년멘토잡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(Job)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이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5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~6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, 8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~10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중학교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3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학년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</a:t>
                      </a:r>
                      <a:endParaRPr lang="en-US" sz="1100"/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고등학교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1~2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학년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50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학급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1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(2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추첨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(1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접수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-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읍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면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리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지역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대상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   (2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접수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-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기흥구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수지구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0400"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1" i="0" u="none" strike="noStrike">
                          <a:solidFill>
                            <a:srgbClr val="000000"/>
                          </a:solidFill>
                          <a:ea typeface="S-Core Dream 5 Medium"/>
                        </a:rPr>
                        <a:t>우리마을</a:t>
                      </a: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1" i="0" u="none" strike="noStrike">
                          <a:solidFill>
                            <a:srgbClr val="000000"/>
                          </a:solidFill>
                          <a:ea typeface="S-Core Dream 5 Medium"/>
                        </a:rPr>
                        <a:t>꿈길사전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C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8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~11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초등학교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5~6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학년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</a:t>
                      </a:r>
                      <a:endParaRPr lang="en-US" sz="1100"/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중힉교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1~3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학년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4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학급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1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(4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추첨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기흥구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수지구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0400">
                <a:tc rowSpan="3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S-Core Dream 5 Medium"/>
                        </a:rPr>
                        <a:t>B</a:t>
                      </a:r>
                      <a:endParaRPr lang="en-US" sz="1100"/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ko-KR" sz="2000" b="0" i="0" u="none" strike="noStrike">
                          <a:solidFill>
                            <a:srgbClr val="000000"/>
                          </a:solidFill>
                          <a:ea typeface="S-Core Dream 5 Medium"/>
                        </a:rPr>
                        <a:t>행사성</a:t>
                      </a: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ko-KR" sz="2000" b="0" i="0" u="none" strike="noStrike">
                          <a:solidFill>
                            <a:srgbClr val="000000"/>
                          </a:solidFill>
                          <a:ea typeface="S-Core Dream 5 Medium"/>
                        </a:rPr>
                        <a:t>프로그램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2C2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영화와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함께하는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진로특강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4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~12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중학교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1~3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학년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4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개교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1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(4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추첨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기흥구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수지구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800"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2C2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60400"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2C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꽃길염원프로젝트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'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꽃보다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중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3'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12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중학교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3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학년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4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개교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1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(4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추첨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기흥구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수지구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3200" y="7975600"/>
            <a:ext cx="736600" cy="393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81300" y="228600"/>
            <a:ext cx="2565400" cy="749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1800" y="63500"/>
            <a:ext cx="14109700" cy="16256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293600" y="1358900"/>
            <a:ext cx="5410200" cy="2019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32800"/>
              </a:lnSpc>
              <a:buAutoNum type="arabicPeriod"/>
            </a:pP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모집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프로그램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: 16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개</a:t>
            </a:r>
          </a:p>
          <a:p>
            <a:pPr marL="342900" lvl="0" indent="-342900" algn="l">
              <a:lnSpc>
                <a:spcPct val="132800"/>
              </a:lnSpc>
              <a:buClr>
                <a:srgbClr val="000000"/>
              </a:buClr>
              <a:buFont typeface="Arial"/>
              <a:buChar char="●"/>
            </a:pPr>
            <a:r>
              <a:rPr lang="ko-KR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ea typeface="210 MGothic 050"/>
              </a:rPr>
              <a:t>진로교육</a:t>
            </a:r>
            <a:r>
              <a:rPr lang="en-US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latin typeface="210 MGothic 050"/>
              </a:rPr>
              <a:t> </a:t>
            </a:r>
            <a:r>
              <a:rPr lang="ko-KR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ea typeface="210 MGothic 050"/>
              </a:rPr>
              <a:t>지원</a:t>
            </a:r>
            <a:r>
              <a:rPr lang="en-US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latin typeface="210 MGothic 050"/>
              </a:rPr>
              <a:t> </a:t>
            </a:r>
            <a:r>
              <a:rPr lang="ko-KR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ea typeface="210 MGothic 050"/>
              </a:rPr>
              <a:t>프로그램</a:t>
            </a:r>
            <a:r>
              <a:rPr lang="en-US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latin typeface="210 MGothic 050"/>
              </a:rPr>
              <a:t> : 9</a:t>
            </a:r>
            <a:r>
              <a:rPr lang="ko-KR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ea typeface="210 MGothic 050"/>
              </a:rPr>
              <a:t>개</a:t>
            </a:r>
          </a:p>
          <a:p>
            <a:pPr marL="342900" lvl="0" indent="-342900" algn="l">
              <a:lnSpc>
                <a:spcPct val="132800"/>
              </a:lnSpc>
              <a:buClr>
                <a:srgbClr val="000000"/>
              </a:buClr>
              <a:buFont typeface="Arial"/>
              <a:buChar char="●"/>
            </a:pP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미래교육협력지구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프로그램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: 7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개</a:t>
            </a:r>
          </a:p>
          <a:p>
            <a:pPr lvl="0" algn="l">
              <a:lnSpc>
                <a:spcPct val="132800"/>
              </a:lnSpc>
            </a:pP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2.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운영기간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: 2025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년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1,2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학기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중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(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프로그램별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일정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협의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)</a:t>
            </a:r>
          </a:p>
          <a:p>
            <a:pPr lvl="0" algn="l">
              <a:lnSpc>
                <a:spcPct val="132800"/>
              </a:lnSpc>
            </a:pP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3.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대상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: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관내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초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,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중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,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고등학교</a:t>
            </a:r>
          </a:p>
          <a:p>
            <a:pPr lvl="0" algn="l">
              <a:lnSpc>
                <a:spcPct val="132800"/>
              </a:lnSpc>
            </a:pP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4. </a:t>
            </a:r>
            <a:r>
              <a:rPr lang="ko-KR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ea typeface="210 MGothic 050"/>
              </a:rPr>
              <a:t>접수방식</a:t>
            </a:r>
            <a:r>
              <a:rPr lang="en-US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latin typeface="210 MGothic 050"/>
              </a:rPr>
              <a:t> : </a:t>
            </a:r>
            <a:r>
              <a:rPr lang="ko-KR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ea typeface="210 MGothic 050"/>
              </a:rPr>
              <a:t>진로체험망</a:t>
            </a:r>
            <a:r>
              <a:rPr lang="en-US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latin typeface="210 MGothic 050"/>
              </a:rPr>
              <a:t> </a:t>
            </a:r>
            <a:r>
              <a:rPr lang="ko-KR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ea typeface="210 MGothic 050"/>
              </a:rPr>
              <a:t>꿈길</a:t>
            </a:r>
            <a:r>
              <a:rPr lang="en-US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latin typeface="210 MGothic 050"/>
              </a:rPr>
              <a:t> / </a:t>
            </a:r>
            <a:r>
              <a:rPr lang="ko-KR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ea typeface="210 MGothic 050"/>
              </a:rPr>
              <a:t>포털검색</a:t>
            </a:r>
            <a:r>
              <a:rPr lang="en-US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latin typeface="210 MGothic 050"/>
              </a:rPr>
              <a:t>&lt;</a:t>
            </a:r>
            <a:r>
              <a:rPr lang="ko-KR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ea typeface="210 MGothic 050"/>
              </a:rPr>
              <a:t>꿈길</a:t>
            </a:r>
            <a:r>
              <a:rPr lang="en-US" sz="1700" b="1" i="0" u="none" strike="noStrike">
                <a:solidFill>
                  <a:srgbClr val="000000"/>
                </a:solidFill>
                <a:highlight>
                  <a:srgbClr val="FFCD4A"/>
                </a:highlight>
                <a:latin typeface="210 MGothic 050"/>
              </a:rPr>
              <a:t>&gt;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4600" y="1739900"/>
            <a:ext cx="10553700" cy="800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4500" b="0" i="0" u="none" strike="noStrike" spc="-200">
                <a:solidFill>
                  <a:srgbClr val="000000"/>
                </a:solidFill>
                <a:ea typeface="210 OmniGothic 050"/>
              </a:rPr>
              <a:t>진로교육</a:t>
            </a:r>
            <a:r>
              <a:rPr lang="en-US" sz="45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4500" b="0" i="0" u="none" strike="noStrike" spc="-200">
                <a:solidFill>
                  <a:srgbClr val="000000"/>
                </a:solidFill>
                <a:ea typeface="210 OmniGothic 050"/>
              </a:rPr>
              <a:t>프로그램</a:t>
            </a:r>
            <a:r>
              <a:rPr lang="en-US" sz="45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4500" b="0" i="0" u="none" strike="noStrike" spc="-200">
                <a:solidFill>
                  <a:srgbClr val="000000"/>
                </a:solidFill>
                <a:ea typeface="210 OmniGothic 050"/>
              </a:rPr>
              <a:t>소개</a:t>
            </a:r>
            <a:r>
              <a:rPr lang="en-US" sz="45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4500" b="0" i="0" u="none" strike="noStrike" spc="-200">
                <a:solidFill>
                  <a:srgbClr val="000000"/>
                </a:solidFill>
                <a:ea typeface="210 OmniGothic 050"/>
              </a:rPr>
              <a:t>및</a:t>
            </a:r>
            <a:r>
              <a:rPr lang="en-US" sz="45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4500" b="0" i="0" u="none" strike="noStrike" spc="-200">
                <a:solidFill>
                  <a:srgbClr val="000000"/>
                </a:solidFill>
                <a:ea typeface="210 OmniGothic 050"/>
              </a:rPr>
              <a:t>모집</a:t>
            </a:r>
            <a:r>
              <a:rPr lang="en-US" sz="45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4500" b="0" i="0" u="none" strike="noStrike" spc="-200">
                <a:solidFill>
                  <a:srgbClr val="000000"/>
                </a:solidFill>
                <a:ea typeface="210 OmniGothic 050"/>
              </a:rPr>
              <a:t>안내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500" y="1727200"/>
            <a:ext cx="673100" cy="6731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69900" y="18796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000000"/>
                </a:solidFill>
                <a:latin typeface="Poppins Bold"/>
              </a:rPr>
              <a:t>02</a:t>
            </a: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6" name="슬라이드 확대/축소 15">
                <a:extLst>
                  <a:ext uri="{FF2B5EF4-FFF2-40B4-BE49-F238E27FC236}">
                    <a16:creationId xmlns:a16="http://schemas.microsoft.com/office/drawing/2014/main" id="{74DDEDE0-9A4C-439E-9F11-B1C774E2A3C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200400" y="2486895"/>
              <a:ext cx="4572000" cy="2571750"/>
            </p:xfrm>
            <a:graphic>
              <a:graphicData uri="http://schemas.microsoft.com/office/powerpoint/2016/slidezoom">
                <pslz:sldZm>
                  <pslz:sldZmObj sldId="256" cId="0">
                    <pslz:zmPr id="{12467B0A-78F3-4516-84B2-AD9412DF3BE6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72000" cy="25717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6" name="슬라이드 확대/축소 1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4DDEDE0-9A4C-439E-9F11-B1C774E2A3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3200400" y="2486895"/>
                <a:ext cx="4572000" cy="25717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38100"/>
            <a:ext cx="18478500" cy="2019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444500"/>
            <a:ext cx="673100" cy="40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0" y="508000"/>
            <a:ext cx="279400" cy="279400"/>
          </a:xfrm>
          <a:prstGeom prst="rect">
            <a:avLst/>
          </a:prstGeom>
        </p:spPr>
      </p:pic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342900" y="3632200"/>
          <a:ext cx="17614900" cy="6451600"/>
        </p:xfrm>
        <a:graphic>
          <a:graphicData uri="http://schemas.openxmlformats.org/drawingml/2006/table">
            <a:tbl>
              <a:tblPr/>
              <a:tblGrid>
                <a:gridCol w="147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92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latin typeface="S-Core Dream 5 Medium"/>
                        </a:rPr>
                        <a:t>A</a:t>
                      </a: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행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70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프로그램</a:t>
                      </a: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명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70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운영기간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70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대상</a:t>
                      </a: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및</a:t>
                      </a: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학급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70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규모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70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횟수</a:t>
                      </a: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소요시간</a:t>
                      </a: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70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800" b="0" i="0" u="none" strike="noStrike">
                          <a:solidFill>
                            <a:srgbClr val="FFFFFF"/>
                          </a:solidFill>
                          <a:ea typeface="S-Core Dream 5 Medium"/>
                        </a:rPr>
                        <a:t>선정방법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7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300">
                <a:tc rowSpan="7"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S-Core Dream 5 Medium"/>
                        </a:rPr>
                        <a:t>A</a:t>
                      </a:r>
                      <a:endParaRPr lang="en-US" sz="1100"/>
                    </a:p>
                    <a:p>
                      <a:pPr lvl="0" algn="ctr">
                        <a:lnSpc>
                          <a:spcPct val="99600"/>
                        </a:lnSpc>
                      </a:pPr>
                      <a:r>
                        <a:rPr lang="ko-KR" sz="2000" b="0" i="0" u="none" strike="noStrike">
                          <a:solidFill>
                            <a:srgbClr val="000000"/>
                          </a:solidFill>
                          <a:ea typeface="S-Core Dream 5 Medium"/>
                        </a:rPr>
                        <a:t>학급단위</a:t>
                      </a:r>
                    </a:p>
                    <a:p>
                      <a:pPr lvl="0" algn="ctr">
                        <a:lnSpc>
                          <a:spcPct val="99600"/>
                        </a:lnSpc>
                      </a:pPr>
                      <a:r>
                        <a:rPr lang="ko-KR" sz="2000" b="0" i="0" u="none" strike="noStrike">
                          <a:solidFill>
                            <a:srgbClr val="000000"/>
                          </a:solidFill>
                          <a:ea typeface="S-Core Dream 5 Medium"/>
                        </a:rPr>
                        <a:t>프로그램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지역과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함께하는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'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꿈꾸는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예술마을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'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5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~7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초등학교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중학교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12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학급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1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(2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  <a:p>
                      <a:pPr lvl="0" algn="ctr">
                        <a:lnSpc>
                          <a:spcPct val="99600"/>
                        </a:lnSpc>
                      </a:pPr>
                      <a:r>
                        <a:rPr lang="en-US" sz="1700" b="0" i="0" u="none" strike="noStrike">
                          <a:solidFill>
                            <a:srgbClr val="AE3A1E"/>
                          </a:solidFill>
                          <a:latin typeface="S-Core Dream 5 Medium"/>
                        </a:rPr>
                        <a:t>* </a:t>
                      </a:r>
                      <a:r>
                        <a:rPr lang="ko-KR" sz="1700" b="0" i="0" u="none" strike="noStrike">
                          <a:solidFill>
                            <a:srgbClr val="AE3A1E"/>
                          </a:solidFill>
                          <a:ea typeface="S-Core Dream 5 Medium"/>
                        </a:rPr>
                        <a:t>이동시간</a:t>
                      </a:r>
                      <a:r>
                        <a:rPr lang="en-US" sz="1700" b="0" i="0" u="none" strike="noStrike">
                          <a:solidFill>
                            <a:srgbClr val="AE3A1E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AE3A1E"/>
                          </a:solidFill>
                          <a:ea typeface="S-Core Dream 5 Medium"/>
                        </a:rPr>
                        <a:t>별도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9600"/>
                        </a:lnSpc>
                        <a:defRPr/>
                      </a:pP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 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추첨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(1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접수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-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읍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면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리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지역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대상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  <a:p>
                      <a:pPr lvl="0" algn="l">
                        <a:lnSpc>
                          <a:spcPct val="99600"/>
                        </a:lnSpc>
                      </a:pP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         (2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접수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-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1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전체</a:t>
                      </a:r>
                      <a:r>
                        <a:rPr lang="en-US" sz="1700" b="1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497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200"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찾아가는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코딩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'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내이름은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AI'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5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~11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초등학교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5~6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학년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65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학급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1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(2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추첨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기흥구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수지구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800"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예술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메이커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'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멜로디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제작소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'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3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~11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초등학교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5~6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학년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8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개교</a:t>
                      </a:r>
                      <a:endParaRPr lang="en-US" sz="1700" b="0" i="0" u="none" strike="noStrike">
                        <a:solidFill>
                          <a:srgbClr val="787878"/>
                        </a:solidFill>
                        <a:latin typeface="S-Core Dream 5 Medium"/>
                      </a:endParaRPr>
                    </a:p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endParaRPr lang="en-US" sz="1100"/>
                    </a:p>
                    <a:p>
                      <a:pPr lvl="0" algn="ctr">
                        <a:lnSpc>
                          <a:spcPct val="99600"/>
                        </a:lnSpc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학교당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1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학급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8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(16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  <a:p>
                      <a:pPr lvl="0" algn="ctr">
                        <a:lnSpc>
                          <a:spcPct val="99600"/>
                        </a:lnSpc>
                      </a:pPr>
                      <a:r>
                        <a:rPr lang="en-US" sz="1700" b="0" i="0" u="none" strike="noStrike">
                          <a:solidFill>
                            <a:srgbClr val="AE3A1E"/>
                          </a:solidFill>
                          <a:latin typeface="S-Core Dream 5 Medium"/>
                        </a:rPr>
                        <a:t>* </a:t>
                      </a:r>
                      <a:r>
                        <a:rPr lang="ko-KR" sz="1700" b="0" i="0" u="none" strike="noStrike">
                          <a:solidFill>
                            <a:srgbClr val="AE3A1E"/>
                          </a:solidFill>
                          <a:ea typeface="S-Core Dream 5 Medium"/>
                        </a:rPr>
                        <a:t>발표회</a:t>
                      </a:r>
                      <a:r>
                        <a:rPr lang="en-US" sz="1700" b="0" i="0" u="none" strike="noStrike">
                          <a:solidFill>
                            <a:srgbClr val="AE3A1E"/>
                          </a:solidFill>
                          <a:latin typeface="S-Core Dream 5 Medium"/>
                        </a:rPr>
                        <a:t> 1</a:t>
                      </a:r>
                      <a:r>
                        <a:rPr lang="ko-KR" sz="1700" b="0" i="0" u="none" strike="noStrike">
                          <a:solidFill>
                            <a:srgbClr val="AE3A1E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AE3A1E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AE3A1E"/>
                          </a:solidFill>
                          <a:ea typeface="S-Core Dream 5 Medium"/>
                        </a:rPr>
                        <a:t>별도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추첨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기흥구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수지구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300"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무브먼트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메이커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'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댄싱위드더용인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'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5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~11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초등학교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4~6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학년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8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개교</a:t>
                      </a:r>
                      <a:endParaRPr lang="en-US" sz="1700" b="0" i="0" u="none" strike="noStrike">
                        <a:solidFill>
                          <a:srgbClr val="787878"/>
                        </a:solidFill>
                        <a:latin typeface="S-Core Dream 5 Medium"/>
                      </a:endParaRPr>
                    </a:p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endParaRPr lang="en-US" sz="1100"/>
                    </a:p>
                    <a:p>
                      <a:pPr lvl="0" algn="ctr">
                        <a:lnSpc>
                          <a:spcPct val="99600"/>
                        </a:lnSpc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학교당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1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학급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9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(18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  <a:p>
                      <a:pPr lvl="0" algn="ctr">
                        <a:lnSpc>
                          <a:spcPct val="99600"/>
                        </a:lnSpc>
                      </a:pPr>
                      <a:r>
                        <a:rPr lang="en-US" sz="1700" b="0" i="0" u="none" strike="noStrike">
                          <a:solidFill>
                            <a:srgbClr val="AE3A1E"/>
                          </a:solidFill>
                          <a:latin typeface="S-Core Dream 5 Medium"/>
                        </a:rPr>
                        <a:t>* </a:t>
                      </a:r>
                      <a:r>
                        <a:rPr lang="ko-KR" sz="1700" b="0" i="0" u="none" strike="noStrike">
                          <a:solidFill>
                            <a:srgbClr val="AE3A1E"/>
                          </a:solidFill>
                          <a:ea typeface="S-Core Dream 5 Medium"/>
                        </a:rPr>
                        <a:t>발표회</a:t>
                      </a:r>
                      <a:r>
                        <a:rPr lang="en-US" sz="1700" b="0" i="0" u="none" strike="noStrike">
                          <a:solidFill>
                            <a:srgbClr val="AE3A1E"/>
                          </a:solidFill>
                          <a:latin typeface="S-Core Dream 5 Medium"/>
                        </a:rPr>
                        <a:t> 1</a:t>
                      </a:r>
                      <a:r>
                        <a:rPr lang="ko-KR" sz="1700" b="0" i="0" u="none" strike="noStrike">
                          <a:solidFill>
                            <a:srgbClr val="AE3A1E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AE3A1E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AE3A1E"/>
                          </a:solidFill>
                          <a:ea typeface="S-Core Dream 5 Medium"/>
                        </a:rPr>
                        <a:t>별도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추첨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기흥구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수지구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7700"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청소년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국제매너캠프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4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~11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초등학교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45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학급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4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(8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추첨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기흥구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수지구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700"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중학교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4~5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(8~10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6600"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1" i="0" u="none" strike="noStrike">
                          <a:solidFill>
                            <a:srgbClr val="000000"/>
                          </a:solidFill>
                          <a:ea typeface="S-Core Dream 5 Medium"/>
                        </a:rPr>
                        <a:t>작은</a:t>
                      </a: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1" i="0" u="none" strike="noStrike">
                          <a:solidFill>
                            <a:srgbClr val="000000"/>
                          </a:solidFill>
                          <a:ea typeface="S-Core Dream 5 Medium"/>
                        </a:rPr>
                        <a:t>칩</a:t>
                      </a: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1" i="0" u="none" strike="noStrike">
                          <a:solidFill>
                            <a:srgbClr val="000000"/>
                          </a:solidFill>
                          <a:ea typeface="S-Core Dream 5 Medium"/>
                        </a:rPr>
                        <a:t>큰세상</a:t>
                      </a: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latin typeface="S-Core Dream 5 Medium"/>
                        </a:rPr>
                        <a:t>'</a:t>
                      </a:r>
                      <a:r>
                        <a:rPr lang="ko-KR" sz="1700" b="1" i="0" u="none" strike="noStrike">
                          <a:solidFill>
                            <a:srgbClr val="000000"/>
                          </a:solidFill>
                          <a:ea typeface="S-Core Dream 5 Medium"/>
                        </a:rPr>
                        <a:t>초등</a:t>
                      </a: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1" i="0" u="none" strike="noStrike">
                          <a:solidFill>
                            <a:srgbClr val="000000"/>
                          </a:solidFill>
                          <a:ea typeface="S-Core Dream 5 Medium"/>
                        </a:rPr>
                        <a:t>반도체</a:t>
                      </a: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1" i="0" u="none" strike="noStrike">
                          <a:solidFill>
                            <a:srgbClr val="000000"/>
                          </a:solidFill>
                          <a:ea typeface="S-Core Dream 5 Medium"/>
                        </a:rPr>
                        <a:t>마스터</a:t>
                      </a: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latin typeface="S-Core Dream 5 Medium"/>
                        </a:rPr>
                        <a:t>'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C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5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~11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초등학교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 5~6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학년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25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학급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2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(4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추첨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기흥구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수지구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03300"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S-Core Dream 5 Medium"/>
                        </a:rPr>
                        <a:t>B</a:t>
                      </a:r>
                      <a:endParaRPr lang="en-US" sz="1100"/>
                    </a:p>
                    <a:p>
                      <a:pPr lvl="0" algn="ctr">
                        <a:lnSpc>
                          <a:spcPct val="99600"/>
                        </a:lnSpc>
                      </a:pPr>
                      <a:r>
                        <a:rPr lang="ko-KR" sz="2000" b="0" i="0" u="none" strike="noStrike">
                          <a:solidFill>
                            <a:srgbClr val="000000"/>
                          </a:solidFill>
                          <a:ea typeface="S-Core Dream 5 Medium"/>
                        </a:rPr>
                        <a:t>행사성</a:t>
                      </a:r>
                    </a:p>
                    <a:p>
                      <a:pPr lvl="0" algn="ctr">
                        <a:lnSpc>
                          <a:spcPct val="99600"/>
                        </a:lnSpc>
                      </a:pPr>
                      <a:r>
                        <a:rPr lang="ko-KR" sz="2000" b="0" i="0" u="none" strike="noStrike">
                          <a:solidFill>
                            <a:srgbClr val="000000"/>
                          </a:solidFill>
                          <a:ea typeface="S-Core Dream 5 Medium"/>
                        </a:rPr>
                        <a:t>프로그램</a:t>
                      </a:r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2C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슬기로운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 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학교생활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 '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우리가치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4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r>
                        <a:rPr lang="en-US" sz="1700" b="0" i="0" u="none" strike="noStrike">
                          <a:solidFill>
                            <a:srgbClr val="595959"/>
                          </a:solidFill>
                          <a:latin typeface="S-Core Dream 5 Medium"/>
                        </a:rPr>
                        <a:t>~7</a:t>
                      </a:r>
                      <a:r>
                        <a:rPr lang="ko-KR" sz="1700" b="0" i="0" u="none" strike="noStrike">
                          <a:solidFill>
                            <a:srgbClr val="595959"/>
                          </a:solidFill>
                          <a:ea typeface="S-Core Dream 5 Medium"/>
                        </a:rPr>
                        <a:t>월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초등학교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중학교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고등학교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8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개교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1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회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(2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차시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추첨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(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처인구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기흥구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, </a:t>
                      </a:r>
                      <a:r>
                        <a:rPr lang="ko-KR" sz="1700" b="0" i="0" u="none" strike="noStrike">
                          <a:solidFill>
                            <a:srgbClr val="787878"/>
                          </a:solidFill>
                          <a:ea typeface="S-Core Dream 5 Medium"/>
                        </a:rPr>
                        <a:t>수지구</a:t>
                      </a:r>
                      <a:r>
                        <a:rPr lang="en-US" sz="17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800" y="63500"/>
            <a:ext cx="14109700" cy="16256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00" y="1727200"/>
            <a:ext cx="673100" cy="6731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69900" y="18796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000000"/>
                </a:solidFill>
                <a:latin typeface="Poppins Bold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4600" y="1739900"/>
            <a:ext cx="11455400" cy="800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4500" b="0" i="0" u="none" strike="noStrike" spc="-200">
                <a:solidFill>
                  <a:srgbClr val="000000"/>
                </a:solidFill>
                <a:ea typeface="210 OmniGothic 050"/>
              </a:rPr>
              <a:t>미래교육협력지구</a:t>
            </a:r>
            <a:r>
              <a:rPr lang="en-US" sz="45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4500" b="0" i="0" u="none" strike="noStrike" spc="-200">
                <a:solidFill>
                  <a:srgbClr val="000000"/>
                </a:solidFill>
                <a:ea typeface="210 OmniGothic 050"/>
              </a:rPr>
              <a:t>프로그램</a:t>
            </a:r>
            <a:r>
              <a:rPr lang="en-US" sz="45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4500" b="0" i="0" u="none" strike="noStrike" spc="-200">
                <a:solidFill>
                  <a:srgbClr val="000000"/>
                </a:solidFill>
                <a:ea typeface="210 OmniGothic 050"/>
              </a:rPr>
              <a:t>소개</a:t>
            </a:r>
            <a:r>
              <a:rPr lang="en-US" sz="45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4500" b="0" i="0" u="none" strike="noStrike" spc="-200">
                <a:solidFill>
                  <a:srgbClr val="000000"/>
                </a:solidFill>
                <a:ea typeface="210 OmniGothic 050"/>
              </a:rPr>
              <a:t>및</a:t>
            </a:r>
            <a:r>
              <a:rPr lang="en-US" sz="45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4500" b="0" i="0" u="none" strike="noStrike" spc="-200">
                <a:solidFill>
                  <a:srgbClr val="000000"/>
                </a:solidFill>
                <a:ea typeface="210 OmniGothic 050"/>
              </a:rPr>
              <a:t>모집</a:t>
            </a:r>
            <a:r>
              <a:rPr lang="en-US" sz="4500" b="0" i="0" u="none" strike="noStrike" spc="-200">
                <a:solidFill>
                  <a:srgbClr val="000000"/>
                </a:solidFill>
                <a:latin typeface="210 OmniGothic 050"/>
              </a:rPr>
              <a:t> </a:t>
            </a:r>
            <a:r>
              <a:rPr lang="ko-KR" sz="4500" b="0" i="0" u="none" strike="noStrike" spc="-200">
                <a:solidFill>
                  <a:srgbClr val="000000"/>
                </a:solidFill>
                <a:ea typeface="210 OmniGothic 050"/>
              </a:rPr>
              <a:t>안내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4400" y="1358900"/>
            <a:ext cx="5651500" cy="2159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000" y="8483600"/>
            <a:ext cx="736600" cy="3937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81300" y="228600"/>
            <a:ext cx="2565400" cy="7493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585700" y="1447800"/>
            <a:ext cx="5410200" cy="2019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32800"/>
              </a:lnSpc>
              <a:buAutoNum type="arabicPeriod"/>
            </a:pP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모집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프로그램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: 16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개</a:t>
            </a:r>
          </a:p>
          <a:p>
            <a:pPr marL="342900" lvl="0" indent="-342900" algn="l">
              <a:lnSpc>
                <a:spcPct val="132800"/>
              </a:lnSpc>
              <a:buClr>
                <a:srgbClr val="000000"/>
              </a:buClr>
              <a:buFont typeface="Arial"/>
              <a:buChar char="●"/>
            </a:pP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진로교육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지원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프로그램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: 9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개</a:t>
            </a:r>
          </a:p>
          <a:p>
            <a:pPr marL="342900" lvl="0" indent="-342900" algn="l">
              <a:lnSpc>
                <a:spcPct val="132800"/>
              </a:lnSpc>
              <a:buClr>
                <a:srgbClr val="000000"/>
              </a:buClr>
              <a:buFont typeface="Arial"/>
              <a:buChar char="●"/>
            </a:pPr>
            <a:r>
              <a:rPr lang="ko-KR" sz="1700" b="0" i="0" u="none" strike="noStrike">
                <a:solidFill>
                  <a:srgbClr val="000000"/>
                </a:solidFill>
                <a:highlight>
                  <a:srgbClr val="FFCD4A"/>
                </a:highlight>
                <a:ea typeface="210 MGothic 050"/>
              </a:rPr>
              <a:t>미래교육협력지구</a:t>
            </a:r>
            <a:r>
              <a:rPr lang="en-US" sz="1700" b="0" i="0" u="none" strike="noStrike">
                <a:solidFill>
                  <a:srgbClr val="000000"/>
                </a:solidFill>
                <a:highlight>
                  <a:srgbClr val="FFCD4A"/>
                </a:highlight>
                <a:latin typeface="210 MGothic 050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highlight>
                  <a:srgbClr val="FFCD4A"/>
                </a:highlight>
                <a:ea typeface="210 MGothic 050"/>
              </a:rPr>
              <a:t>프로그램</a:t>
            </a:r>
            <a:r>
              <a:rPr lang="en-US" sz="1700" b="0" i="0" u="none" strike="noStrike">
                <a:solidFill>
                  <a:srgbClr val="000000"/>
                </a:solidFill>
                <a:highlight>
                  <a:srgbClr val="FFCD4A"/>
                </a:highlight>
                <a:latin typeface="210 MGothic 050"/>
              </a:rPr>
              <a:t> : 7</a:t>
            </a:r>
            <a:r>
              <a:rPr lang="ko-KR" sz="1700" b="0" i="0" u="none" strike="noStrike">
                <a:solidFill>
                  <a:srgbClr val="000000"/>
                </a:solidFill>
                <a:highlight>
                  <a:srgbClr val="FFCD4A"/>
                </a:highlight>
                <a:ea typeface="210 MGothic 050"/>
              </a:rPr>
              <a:t>개</a:t>
            </a:r>
          </a:p>
          <a:p>
            <a:pPr lvl="0" algn="l">
              <a:lnSpc>
                <a:spcPct val="132800"/>
              </a:lnSpc>
            </a:pP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2.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운영기간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: 2025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년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1,2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학기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중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(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프로그램별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일정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협의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)</a:t>
            </a:r>
          </a:p>
          <a:p>
            <a:pPr lvl="0" algn="l">
              <a:lnSpc>
                <a:spcPct val="132800"/>
              </a:lnSpc>
            </a:pP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3.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대상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: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관내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초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,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중</a:t>
            </a: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,</a:t>
            </a:r>
            <a:r>
              <a:rPr lang="ko-KR" sz="1700" b="0" i="0" u="none" strike="noStrike">
                <a:solidFill>
                  <a:srgbClr val="000000"/>
                </a:solidFill>
                <a:ea typeface="210 MGothic 050"/>
              </a:rPr>
              <a:t>고등학교</a:t>
            </a:r>
          </a:p>
          <a:p>
            <a:pPr lvl="0" algn="l">
              <a:lnSpc>
                <a:spcPct val="132800"/>
              </a:lnSpc>
            </a:pPr>
            <a:r>
              <a:rPr lang="en-US" sz="1700" b="0" i="0" u="none" strike="noStrike">
                <a:solidFill>
                  <a:srgbClr val="000000"/>
                </a:solidFill>
                <a:latin typeface="210 MGothic 050"/>
              </a:rPr>
              <a:t>4. </a:t>
            </a:r>
            <a:r>
              <a:rPr lang="ko-KR" sz="1700" b="0" i="0" u="none" strike="noStrike">
                <a:solidFill>
                  <a:srgbClr val="000000"/>
                </a:solidFill>
                <a:highlight>
                  <a:srgbClr val="FFCD4A"/>
                </a:highlight>
                <a:ea typeface="210 MGothic 050"/>
              </a:rPr>
              <a:t>접수방식</a:t>
            </a:r>
            <a:r>
              <a:rPr lang="en-US" sz="1700" b="0" i="0" u="none" strike="noStrike">
                <a:solidFill>
                  <a:srgbClr val="000000"/>
                </a:solidFill>
                <a:highlight>
                  <a:srgbClr val="FFCD4A"/>
                </a:highlight>
                <a:latin typeface="210 MGothic 050"/>
              </a:rPr>
              <a:t> : </a:t>
            </a:r>
            <a:r>
              <a:rPr lang="ko-KR" sz="1700" b="0" i="0" u="none" strike="noStrike">
                <a:solidFill>
                  <a:srgbClr val="000000"/>
                </a:solidFill>
                <a:highlight>
                  <a:srgbClr val="FFCD4A"/>
                </a:highlight>
                <a:ea typeface="210 MGothic 050"/>
              </a:rPr>
              <a:t>원클릭시스템</a:t>
            </a:r>
            <a:r>
              <a:rPr lang="en-US" sz="1700" b="0" i="0" u="none" strike="noStrike">
                <a:solidFill>
                  <a:srgbClr val="000000"/>
                </a:solidFill>
                <a:highlight>
                  <a:srgbClr val="FFCD4A"/>
                </a:highlight>
                <a:latin typeface="210 MGothic 050"/>
              </a:rPr>
              <a:t> / </a:t>
            </a:r>
            <a:r>
              <a:rPr lang="ko-KR" sz="1700" b="0" i="0" u="none" strike="noStrike">
                <a:solidFill>
                  <a:srgbClr val="000000"/>
                </a:solidFill>
                <a:highlight>
                  <a:srgbClr val="FFCD4A"/>
                </a:highlight>
                <a:ea typeface="210 MGothic 050"/>
              </a:rPr>
              <a:t>포털검색</a:t>
            </a:r>
            <a:r>
              <a:rPr lang="en-US" sz="1700" b="0" i="0" u="none" strike="noStrike">
                <a:solidFill>
                  <a:srgbClr val="000000"/>
                </a:solidFill>
                <a:highlight>
                  <a:srgbClr val="FFCD4A"/>
                </a:highlight>
                <a:latin typeface="210 MGothic 050"/>
              </a:rPr>
              <a:t>&lt;</a:t>
            </a:r>
            <a:r>
              <a:rPr lang="ko-KR" sz="1700" b="0" i="0" u="none" strike="noStrike">
                <a:solidFill>
                  <a:srgbClr val="000000"/>
                </a:solidFill>
                <a:highlight>
                  <a:srgbClr val="FFCD4A"/>
                </a:highlight>
                <a:ea typeface="210 MGothic 050"/>
              </a:rPr>
              <a:t>용인미래교육센터</a:t>
            </a:r>
            <a:r>
              <a:rPr lang="en-US" sz="1700" b="0" i="0" u="none" strike="noStrike">
                <a:solidFill>
                  <a:srgbClr val="000000"/>
                </a:solidFill>
                <a:highlight>
                  <a:srgbClr val="FFCD4A"/>
                </a:highlight>
                <a:latin typeface="210 MGothic 050"/>
              </a:rPr>
              <a:t>&gt;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600" y="3771900"/>
            <a:ext cx="8140700" cy="5715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3771900"/>
            <a:ext cx="8089900" cy="5715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00" y="0"/>
            <a:ext cx="18478500" cy="2019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00" y="444500"/>
            <a:ext cx="673100" cy="406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100" y="508000"/>
            <a:ext cx="279400" cy="279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7300" y="6362700"/>
            <a:ext cx="533400" cy="533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042400" y="6553200"/>
            <a:ext cx="228600" cy="165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5651500"/>
            <a:ext cx="7239000" cy="12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6642100"/>
            <a:ext cx="7239000" cy="12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7632700"/>
            <a:ext cx="7239000" cy="127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5700" y="5537200"/>
            <a:ext cx="7239000" cy="127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5700" y="6350000"/>
            <a:ext cx="7239000" cy="127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5700" y="7162800"/>
            <a:ext cx="7239000" cy="127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9200" y="7429500"/>
            <a:ext cx="355600" cy="355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9200" y="5016500"/>
            <a:ext cx="355600" cy="3556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9200" y="5854700"/>
            <a:ext cx="355600" cy="3556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9200" y="6642100"/>
            <a:ext cx="355600" cy="3556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8559800"/>
            <a:ext cx="7239000" cy="127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79500" y="5003800"/>
            <a:ext cx="71120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ko-KR" sz="2000" b="0" i="0" u="none" strike="noStrike" spc="-100">
                <a:solidFill>
                  <a:srgbClr val="000000"/>
                </a:solidFill>
                <a:ea typeface="210 MGothic 040"/>
              </a:rPr>
              <a:t>대상</a:t>
            </a:r>
            <a:r>
              <a:rPr lang="en-US" sz="20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000" b="0" i="0" u="none" strike="noStrike" spc="-100">
                <a:solidFill>
                  <a:srgbClr val="000000"/>
                </a:solidFill>
                <a:ea typeface="210 MGothic 040"/>
              </a:rPr>
              <a:t>및</a:t>
            </a:r>
            <a:r>
              <a:rPr lang="en-US" sz="20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000" b="0" i="0" u="none" strike="noStrike" spc="-100">
                <a:solidFill>
                  <a:srgbClr val="000000"/>
                </a:solidFill>
                <a:ea typeface="210 MGothic 040"/>
              </a:rPr>
              <a:t>학급</a:t>
            </a:r>
            <a:r>
              <a:rPr lang="en-US" sz="2000" b="0" i="0" u="none" strike="noStrike" spc="-100">
                <a:solidFill>
                  <a:srgbClr val="000000"/>
                </a:solidFill>
                <a:latin typeface="210 MGothic 040"/>
              </a:rPr>
              <a:t> : </a:t>
            </a:r>
            <a:r>
              <a:rPr lang="ko-KR" sz="2000" b="0" i="0" u="none" strike="noStrike" spc="-100">
                <a:solidFill>
                  <a:srgbClr val="000000"/>
                </a:solidFill>
                <a:ea typeface="210 MGothic 040"/>
              </a:rPr>
              <a:t>중학교</a:t>
            </a:r>
            <a:r>
              <a:rPr lang="en-US" sz="2000" b="0" i="0" u="none" strike="noStrike" spc="-100">
                <a:solidFill>
                  <a:srgbClr val="000000"/>
                </a:solidFill>
                <a:latin typeface="210 MGothic 040"/>
              </a:rPr>
              <a:t> 3</a:t>
            </a:r>
            <a:r>
              <a:rPr lang="ko-KR" sz="2000" b="0" i="0" u="none" strike="noStrike" spc="-100">
                <a:solidFill>
                  <a:srgbClr val="000000"/>
                </a:solidFill>
                <a:ea typeface="210 MGothic 040"/>
              </a:rPr>
              <a:t>학년</a:t>
            </a:r>
            <a:r>
              <a:rPr lang="en-US" sz="2000" b="0" i="0" u="none" strike="noStrike" spc="-100">
                <a:solidFill>
                  <a:srgbClr val="000000"/>
                </a:solidFill>
                <a:latin typeface="210 MGothic 040"/>
              </a:rPr>
              <a:t>, 6</a:t>
            </a:r>
            <a:r>
              <a:rPr lang="ko-KR" sz="2000" b="0" i="0" u="none" strike="noStrike" spc="-100">
                <a:solidFill>
                  <a:srgbClr val="000000"/>
                </a:solidFill>
                <a:ea typeface="210 MGothic 040"/>
              </a:rPr>
              <a:t>개교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9500" y="5994400"/>
            <a:ext cx="70993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ko-KR" sz="2000" b="0" i="0" u="none" strike="noStrike" spc="-100">
                <a:solidFill>
                  <a:srgbClr val="000000"/>
                </a:solidFill>
                <a:ea typeface="210 MGothic 040"/>
              </a:rPr>
              <a:t>운영장소</a:t>
            </a:r>
            <a:r>
              <a:rPr lang="en-US" sz="2000" b="0" i="0" u="none" strike="noStrike" spc="-100">
                <a:solidFill>
                  <a:srgbClr val="000000"/>
                </a:solidFill>
                <a:latin typeface="210 MGothic 040"/>
              </a:rPr>
              <a:t> : </a:t>
            </a:r>
            <a:r>
              <a:rPr lang="ko-KR" sz="2000" b="0" i="0" u="none" strike="noStrike" spc="-100">
                <a:solidFill>
                  <a:srgbClr val="000000"/>
                </a:solidFill>
                <a:ea typeface="210 MGothic 040"/>
              </a:rPr>
              <a:t>선정학교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79500" y="6985000"/>
            <a:ext cx="7112000" cy="355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ko-KR" sz="2000" b="0" i="0" u="none" strike="noStrike">
                <a:solidFill>
                  <a:srgbClr val="000000"/>
                </a:solidFill>
                <a:ea typeface="210 MGothic 040"/>
              </a:rPr>
              <a:t>운영횟수</a:t>
            </a:r>
            <a:r>
              <a:rPr lang="en-US" sz="2000" b="0" i="0" u="none" strike="noStrike">
                <a:solidFill>
                  <a:srgbClr val="000000"/>
                </a:solidFill>
                <a:latin typeface="210 MGothic 040"/>
              </a:rPr>
              <a:t> : </a:t>
            </a:r>
            <a:r>
              <a:rPr lang="ko-KR" sz="2000" b="0" i="0" u="none" strike="noStrike">
                <a:solidFill>
                  <a:srgbClr val="000000"/>
                </a:solidFill>
                <a:ea typeface="210 MGothic 040"/>
              </a:rPr>
              <a:t>학교별</a:t>
            </a:r>
            <a:r>
              <a:rPr lang="en-US" sz="2000" b="0" i="0" u="none" strike="noStrike">
                <a:solidFill>
                  <a:srgbClr val="000000"/>
                </a:solidFill>
                <a:latin typeface="210 MGothic 040"/>
              </a:rPr>
              <a:t> 1</a:t>
            </a:r>
            <a:r>
              <a:rPr lang="ko-KR" sz="2000" b="0" i="0" u="none" strike="noStrike">
                <a:solidFill>
                  <a:srgbClr val="000000"/>
                </a:solidFill>
                <a:ea typeface="210 MGothic 040"/>
              </a:rPr>
              <a:t>회</a:t>
            </a:r>
            <a:r>
              <a:rPr lang="en-US" sz="2000" b="0" i="0" u="none" strike="noStrike">
                <a:solidFill>
                  <a:srgbClr val="000000"/>
                </a:solidFill>
                <a:latin typeface="210 MGothic 040"/>
              </a:rPr>
              <a:t>(4~5</a:t>
            </a:r>
            <a:r>
              <a:rPr lang="ko-KR" sz="2000" b="0" i="0" u="none" strike="noStrike">
                <a:solidFill>
                  <a:srgbClr val="000000"/>
                </a:solidFill>
                <a:ea typeface="210 MGothic 040"/>
              </a:rPr>
              <a:t>차시</a:t>
            </a:r>
            <a:r>
              <a:rPr lang="en-US" sz="2000" b="0" i="0" u="none" strike="noStrike">
                <a:solidFill>
                  <a:srgbClr val="000000"/>
                </a:solidFill>
                <a:latin typeface="210 MGothic 040"/>
              </a:rPr>
              <a:t>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9500" y="7975600"/>
            <a:ext cx="70993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ko-KR" sz="2000" b="0" i="0" u="none" strike="noStrike" spc="-100">
                <a:solidFill>
                  <a:srgbClr val="000000"/>
                </a:solidFill>
                <a:ea typeface="210 MGothic 040"/>
              </a:rPr>
              <a:t>운영일정</a:t>
            </a:r>
            <a:r>
              <a:rPr lang="en-US" sz="2000" b="0" i="0" u="none" strike="noStrike" spc="-100">
                <a:solidFill>
                  <a:srgbClr val="000000"/>
                </a:solidFill>
                <a:latin typeface="210 MGothic 040"/>
              </a:rPr>
              <a:t> : </a:t>
            </a:r>
            <a:r>
              <a:rPr lang="ko-KR" sz="2000" b="0" i="0" u="none" strike="noStrike" spc="-100">
                <a:solidFill>
                  <a:srgbClr val="000000"/>
                </a:solidFill>
                <a:ea typeface="210 MGothic 040"/>
              </a:rPr>
              <a:t>학교</a:t>
            </a:r>
            <a:r>
              <a:rPr lang="en-US" sz="20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000" b="0" i="0" u="none" strike="noStrike" spc="-100">
                <a:solidFill>
                  <a:srgbClr val="000000"/>
                </a:solidFill>
                <a:ea typeface="210 MGothic 040"/>
              </a:rPr>
              <a:t>신청일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617200" y="5054600"/>
            <a:ext cx="66421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2100" b="0" i="0" u="none" strike="noStrike" spc="-100">
                <a:solidFill>
                  <a:srgbClr val="000000"/>
                </a:solidFill>
                <a:ea typeface="210 MGothic 050"/>
              </a:rPr>
              <a:t>대상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50"/>
              </a:rPr>
              <a:t>및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50"/>
              </a:rPr>
              <a:t>학급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50"/>
              </a:rPr>
              <a:t> :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50"/>
              </a:rPr>
              <a:t>용인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50"/>
              </a:rPr>
              <a:t>관내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50"/>
              </a:rPr>
              <a:t>중학교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50"/>
              </a:rPr>
              <a:t>대상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617200" y="5867400"/>
            <a:ext cx="66421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2100" b="0" i="0" u="none" strike="noStrike" spc="-100">
                <a:solidFill>
                  <a:srgbClr val="000000"/>
                </a:solidFill>
                <a:ea typeface="210 MGothic 050"/>
              </a:rPr>
              <a:t>운영장소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50"/>
              </a:rPr>
              <a:t> :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50"/>
              </a:rPr>
              <a:t>용인미르스타디움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50"/>
              </a:rPr>
              <a:t>(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50"/>
              </a:rPr>
              <a:t>처인구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5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50"/>
              </a:rPr>
              <a:t>동백죽전대로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50"/>
              </a:rPr>
              <a:t> 61)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617200" y="6667500"/>
            <a:ext cx="66421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2100" b="0" i="0" u="none" strike="noStrike" spc="-100">
                <a:solidFill>
                  <a:srgbClr val="000000"/>
                </a:solidFill>
                <a:ea typeface="210 MGothic 050"/>
              </a:rPr>
              <a:t>운영횟수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50"/>
              </a:rPr>
              <a:t> : 1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50"/>
              </a:rPr>
              <a:t>회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617200" y="7416800"/>
            <a:ext cx="66421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2100" b="0" i="0" u="none" strike="noStrike" spc="-100">
                <a:solidFill>
                  <a:srgbClr val="000000"/>
                </a:solidFill>
                <a:ea typeface="210 MGothic 050"/>
              </a:rPr>
              <a:t>운영일정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50"/>
              </a:rPr>
              <a:t> : 2025.5.23.(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50"/>
              </a:rPr>
              <a:t>금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50"/>
              </a:rPr>
              <a:t>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222500" y="4356100"/>
            <a:ext cx="4775200" cy="495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 spc="-100">
                <a:solidFill>
                  <a:srgbClr val="000000"/>
                </a:solidFill>
                <a:ea typeface="210 MGothic 060"/>
              </a:rPr>
              <a:t>기존</a:t>
            </a:r>
            <a:r>
              <a:rPr lang="en-US" sz="28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800" b="0" i="0" u="none" strike="noStrike" spc="-100">
                <a:solidFill>
                  <a:srgbClr val="000000"/>
                </a:solidFill>
                <a:ea typeface="210 MGothic 060"/>
              </a:rPr>
              <a:t>운영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557000" y="4343400"/>
            <a:ext cx="42037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900" b="1" i="0" u="none" strike="noStrike" spc="-200">
                <a:solidFill>
                  <a:srgbClr val="000000"/>
                </a:solidFill>
                <a:latin typeface="210 MGothic 060"/>
              </a:rPr>
              <a:t>2025</a:t>
            </a:r>
            <a:r>
              <a:rPr lang="ko-KR" sz="2900" b="1" i="0" u="none" strike="noStrike" spc="-200">
                <a:solidFill>
                  <a:srgbClr val="000000"/>
                </a:solidFill>
                <a:ea typeface="210 MGothic 060"/>
              </a:rPr>
              <a:t>년</a:t>
            </a:r>
            <a:r>
              <a:rPr lang="en-US" sz="2900" b="1" i="0" u="none" strike="noStrike" spc="-2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900" b="1" i="0" u="none" strike="noStrike" spc="-200">
                <a:solidFill>
                  <a:srgbClr val="000000"/>
                </a:solidFill>
                <a:ea typeface="210 MGothic 060"/>
              </a:rPr>
              <a:t>운영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500" y="1727200"/>
            <a:ext cx="673100" cy="67310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469900" y="18796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000000"/>
                </a:solidFill>
                <a:latin typeface="Poppins Bold"/>
              </a:rPr>
              <a:t>04</a:t>
            </a: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7100" y="1397000"/>
            <a:ext cx="9499600" cy="2857500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1079500" y="8915400"/>
            <a:ext cx="70993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ko-KR" sz="2000" b="0" i="0" u="none" strike="noStrike" spc="-100">
                <a:solidFill>
                  <a:srgbClr val="000000"/>
                </a:solidFill>
                <a:ea typeface="210 MGothic 040"/>
              </a:rPr>
              <a:t>선정방식</a:t>
            </a:r>
            <a:r>
              <a:rPr lang="en-US" sz="2000" b="0" i="0" u="none" strike="noStrike" spc="-100">
                <a:solidFill>
                  <a:srgbClr val="000000"/>
                </a:solidFill>
                <a:latin typeface="210 MGothic 040"/>
              </a:rPr>
              <a:t> : </a:t>
            </a:r>
            <a:r>
              <a:rPr lang="ko-KR" sz="2000" b="0" i="0" u="none" strike="noStrike" spc="-100">
                <a:solidFill>
                  <a:srgbClr val="000000"/>
                </a:solidFill>
                <a:ea typeface="210 MGothic 040"/>
              </a:rPr>
              <a:t>추첨</a:t>
            </a:r>
            <a:r>
              <a:rPr lang="en-US" sz="2000" b="0" i="0" u="none" strike="noStrike" spc="-100">
                <a:solidFill>
                  <a:srgbClr val="000000"/>
                </a:solidFill>
                <a:latin typeface="210 MGothic 040"/>
              </a:rPr>
              <a:t>(</a:t>
            </a:r>
            <a:r>
              <a:rPr lang="ko-KR" sz="2000" b="0" i="0" u="none" strike="noStrike" spc="-100">
                <a:solidFill>
                  <a:srgbClr val="000000"/>
                </a:solidFill>
                <a:ea typeface="210 MGothic 040"/>
              </a:rPr>
              <a:t>꿈길</a:t>
            </a:r>
            <a:r>
              <a:rPr lang="en-US" sz="2000" b="0" i="0" u="none" strike="noStrike" spc="-100">
                <a:solidFill>
                  <a:srgbClr val="000000"/>
                </a:solidFill>
                <a:latin typeface="210 MGothic 040"/>
              </a:rPr>
              <a:t>)</a:t>
            </a:r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9200" y="8077200"/>
            <a:ext cx="355600" cy="3556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3000" y="7886700"/>
            <a:ext cx="7239000" cy="12700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10617200" y="8077200"/>
            <a:ext cx="6642100" cy="1231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5329"/>
              </a:lnSpc>
            </a:pPr>
            <a:r>
              <a:rPr lang="ko-KR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210 MGothic 050"/>
              </a:rPr>
              <a:t>신청</a:t>
            </a:r>
            <a:r>
              <a:rPr lang="en-US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210 MGothic 050"/>
              </a:rPr>
              <a:t> </a:t>
            </a:r>
            <a:r>
              <a:rPr lang="ko-KR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210 MGothic 050"/>
              </a:rPr>
              <a:t>방법</a:t>
            </a:r>
            <a:r>
              <a:rPr lang="en-US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210 MGothic 050"/>
              </a:rPr>
              <a:t> : 2.4.(</a:t>
            </a:r>
            <a:r>
              <a:rPr lang="ko-KR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210 MGothic 050"/>
              </a:rPr>
              <a:t>화</a:t>
            </a:r>
            <a:r>
              <a:rPr lang="en-US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210 MGothic 050"/>
              </a:rPr>
              <a:t>) 09:00~ 2.7.(</a:t>
            </a:r>
            <a:r>
              <a:rPr lang="ko-KR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210 MGothic 050"/>
              </a:rPr>
              <a:t>금</a:t>
            </a:r>
            <a:r>
              <a:rPr lang="en-US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210 MGothic 050"/>
              </a:rPr>
              <a:t>) 18:00 </a:t>
            </a:r>
          </a:p>
          <a:p>
            <a:pPr lvl="0" algn="l">
              <a:lnSpc>
                <a:spcPct val="125329"/>
              </a:lnSpc>
            </a:pPr>
            <a:r>
              <a:rPr lang="en-US" sz="2200" b="1" i="0" u="none" strike="noStrike" spc="-100">
                <a:solidFill>
                  <a:srgbClr val="000000"/>
                </a:solidFill>
                <a:latin typeface="210 MGothic 050"/>
              </a:rPr>
              <a:t>                  </a:t>
            </a:r>
            <a:r>
              <a:rPr lang="en-US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210 MGothic 050"/>
              </a:rPr>
              <a:t> </a:t>
            </a:r>
            <a:r>
              <a:rPr lang="ko-KR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210 MGothic 050"/>
              </a:rPr>
              <a:t>공문접수</a:t>
            </a:r>
            <a:r>
              <a:rPr lang="en-US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210 MGothic 050"/>
              </a:rPr>
              <a:t>(</a:t>
            </a:r>
            <a:r>
              <a:rPr lang="ko-KR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210 MGothic 050"/>
              </a:rPr>
              <a:t>용인시청소년수련관</a:t>
            </a:r>
            <a:r>
              <a:rPr lang="en-US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210 MGothic 050"/>
              </a:rPr>
              <a:t>) </a:t>
            </a:r>
          </a:p>
          <a:p>
            <a:pPr lvl="0" algn="l">
              <a:lnSpc>
                <a:spcPct val="125329"/>
              </a:lnSpc>
            </a:pPr>
            <a:r>
              <a:rPr lang="ko-KR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210 MGothic 050"/>
              </a:rPr>
              <a:t>신청</a:t>
            </a:r>
            <a:r>
              <a:rPr lang="en-US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210 MGothic 050"/>
              </a:rPr>
              <a:t> </a:t>
            </a:r>
            <a:r>
              <a:rPr lang="ko-KR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210 MGothic 050"/>
              </a:rPr>
              <a:t>문의</a:t>
            </a:r>
            <a:r>
              <a:rPr lang="en-US" sz="2200" b="1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210 MGothic 050"/>
              </a:rPr>
              <a:t> : 031-328-9824</a:t>
            </a:r>
          </a:p>
        </p:txBody>
      </p:sp>
      <p:pic>
        <p:nvPicPr>
          <p:cNvPr id="38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01800" y="63500"/>
            <a:ext cx="14109700" cy="16256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481300" y="228600"/>
            <a:ext cx="2565400" cy="7493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2679700"/>
            <a:ext cx="17284700" cy="184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327400"/>
            <a:ext cx="1714500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" y="444500"/>
            <a:ext cx="673100" cy="40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100" y="508000"/>
            <a:ext cx="279400" cy="279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23900" y="3517900"/>
            <a:ext cx="16903700" cy="901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지역과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함께하는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'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꿈꾸는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예술마을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'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은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처인구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(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읍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,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면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,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리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) 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소재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학교만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신청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가능</a:t>
            </a:r>
          </a:p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청소년멘토잡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(Job)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이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프로그램은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처인구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(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읍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,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면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,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리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) 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소재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학교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우선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선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순위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(1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차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미달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시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2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차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접수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시에는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모든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지역구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지역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신청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가능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04900" y="2882900"/>
            <a:ext cx="40005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2200" b="0" i="0" u="none" strike="noStrike" spc="-100">
                <a:solidFill>
                  <a:srgbClr val="000000"/>
                </a:solidFill>
                <a:ea typeface="210 MGothic 060"/>
              </a:rPr>
              <a:t>처인구</a:t>
            </a:r>
            <a:r>
              <a:rPr lang="en-US" sz="22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ea typeface="210 MGothic 060"/>
              </a:rPr>
              <a:t>지역</a:t>
            </a:r>
            <a:r>
              <a:rPr lang="en-US" sz="22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ea typeface="210 MGothic 060"/>
              </a:rPr>
              <a:t>할당제</a:t>
            </a:r>
            <a:r>
              <a:rPr lang="en-US" sz="22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ea typeface="210 MGothic 060"/>
              </a:rPr>
              <a:t>프로그램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3100" y="28829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2173FF"/>
                </a:solidFill>
                <a:latin typeface="Poppins Bold"/>
              </a:rPr>
              <a:t>01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800" y="63500"/>
            <a:ext cx="14109700" cy="16256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00" y="1727200"/>
            <a:ext cx="673100" cy="6731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69900" y="18796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000000"/>
                </a:solidFill>
                <a:latin typeface="Poppins Bold"/>
              </a:rPr>
              <a:t>05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00" y="1333500"/>
            <a:ext cx="6705600" cy="21209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300" y="4660900"/>
            <a:ext cx="17284700" cy="5524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283200"/>
            <a:ext cx="17145000" cy="127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81300" y="228600"/>
            <a:ext cx="2565400" cy="7493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700" y="9118600"/>
            <a:ext cx="31750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400" y="9626600"/>
            <a:ext cx="317500" cy="3175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23900" y="5905500"/>
            <a:ext cx="16903700" cy="410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'A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학급단위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'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프로그램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: 24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년도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미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참가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학교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선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순위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적용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, 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최대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 3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개까지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운영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가능</a:t>
            </a:r>
          </a:p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'B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행사성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'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프로그램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: 24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년도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참가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학교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후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순위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적용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, 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1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개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프로그램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운영</a:t>
            </a:r>
            <a:r>
              <a:rPr lang="en-US" sz="2100" b="1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1" i="0" u="none" strike="noStrike" spc="-100">
                <a:solidFill>
                  <a:srgbClr val="000000"/>
                </a:solidFill>
                <a:ea typeface="210 MGothic 040"/>
              </a:rPr>
              <a:t>가능</a:t>
            </a:r>
          </a:p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꿈길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:</a:t>
            </a:r>
            <a:r>
              <a:rPr lang="en-US" sz="21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요청사항</a:t>
            </a:r>
            <a:r>
              <a:rPr lang="en-US" sz="21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메시지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란에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우선순위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작성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(</a:t>
            </a:r>
            <a:r>
              <a:rPr lang="ko-KR" sz="21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프로그램</a:t>
            </a:r>
            <a:r>
              <a:rPr lang="en-US" sz="21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별</a:t>
            </a:r>
            <a:r>
              <a:rPr lang="en-US" sz="21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한번만</a:t>
            </a:r>
            <a:r>
              <a:rPr lang="en-US" sz="21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작성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) </a:t>
            </a:r>
          </a:p>
          <a:p>
            <a:pPr marL="342900" lvl="0" indent="-342900" algn="l">
              <a:lnSpc>
                <a:spcPct val="1660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원클릭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: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신청서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(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양식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게시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예정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)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에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우선순위</a:t>
            </a:r>
            <a:r>
              <a:rPr lang="en-US" sz="2100" b="0" i="0" u="none" strike="noStrike" spc="-100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 spc="-100">
                <a:solidFill>
                  <a:srgbClr val="000000"/>
                </a:solidFill>
                <a:ea typeface="210 MGothic 040"/>
              </a:rPr>
              <a:t>작성</a:t>
            </a:r>
          </a:p>
          <a:p>
            <a:pPr lvl="0" algn="l">
              <a:lnSpc>
                <a:spcPct val="166000"/>
              </a:lnSpc>
            </a:pP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 -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꿈길과</a:t>
            </a: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원클릭</a:t>
            </a: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같이</a:t>
            </a: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신청인</a:t>
            </a: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경우</a:t>
            </a: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 :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원클릭</a:t>
            </a: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신청서에</a:t>
            </a: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작성</a:t>
            </a:r>
          </a:p>
          <a:p>
            <a:pPr lvl="0" algn="l">
              <a:lnSpc>
                <a:spcPct val="166000"/>
              </a:lnSpc>
            </a:pP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 -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우선</a:t>
            </a: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순위</a:t>
            </a: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미</a:t>
            </a: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작성의</a:t>
            </a: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경우</a:t>
            </a: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센터에서</a:t>
            </a: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임의로</a:t>
            </a: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순위</a:t>
            </a:r>
            <a:r>
              <a:rPr lang="en-US" sz="2100" b="0" i="0" u="none" strike="noStrike">
                <a:solidFill>
                  <a:srgbClr val="000000"/>
                </a:solidFill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210 MGothic 040"/>
              </a:rPr>
              <a:t>선정</a:t>
            </a:r>
          </a:p>
          <a:p>
            <a:pPr lvl="0" algn="l">
              <a:lnSpc>
                <a:spcPct val="166000"/>
              </a:lnSpc>
            </a:pP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신청서에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프로그램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운영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희망일정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1~3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순위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작성</a:t>
            </a:r>
          </a:p>
          <a:p>
            <a:pPr lvl="0" algn="l">
              <a:lnSpc>
                <a:spcPct val="166000"/>
              </a:lnSpc>
            </a:pP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신청학교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별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일정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중복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시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선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순위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선정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학교에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운영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희망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일정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우선</a:t>
            </a:r>
            <a:r>
              <a:rPr lang="en-US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latin typeface="210 MGothic 040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highlight>
                  <a:srgbClr val="FFF676"/>
                </a:highlight>
                <a:ea typeface="210 MGothic 040"/>
              </a:rPr>
              <a:t>배정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04900" y="4864100"/>
            <a:ext cx="6464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2200" b="0" i="0" u="none" strike="noStrike" spc="-100">
                <a:solidFill>
                  <a:srgbClr val="000000"/>
                </a:solidFill>
                <a:ea typeface="210 MGothic 060"/>
              </a:rPr>
              <a:t>모든</a:t>
            </a:r>
            <a:r>
              <a:rPr lang="en-US" sz="22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ea typeface="210 MGothic 060"/>
              </a:rPr>
              <a:t>프로그램</a:t>
            </a:r>
            <a:r>
              <a:rPr lang="en-US" sz="22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ea typeface="210 MGothic 060"/>
              </a:rPr>
              <a:t>신청</a:t>
            </a:r>
            <a:r>
              <a:rPr lang="en-US" sz="2200" b="0" i="0" u="none" strike="noStrike" spc="-100">
                <a:solidFill>
                  <a:srgbClr val="000000"/>
                </a:solidFill>
                <a:latin typeface="210 MGothic 060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ea typeface="210 MGothic 060"/>
              </a:rPr>
              <a:t>가능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3100" y="4864100"/>
            <a:ext cx="6223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>
                <a:solidFill>
                  <a:srgbClr val="2173FF"/>
                </a:solidFill>
                <a:latin typeface="Poppins Bold"/>
              </a:rPr>
              <a:t>02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38200" y="5473700"/>
            <a:ext cx="30226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 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신청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시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순위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작성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필수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33800" y="5473700"/>
            <a:ext cx="10693400" cy="39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학교당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한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학년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, 1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개의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프로그램만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지원가능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(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동일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프로그램의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경우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한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학년만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신청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 </a:t>
            </a:r>
            <a:r>
              <a:rPr lang="ko-KR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ea typeface="RecipekoreaOTF Medium"/>
              </a:rPr>
              <a:t>가능</a:t>
            </a:r>
            <a:r>
              <a:rPr lang="en-US" sz="2200" b="0" i="0" u="none" strike="noStrike" spc="-100">
                <a:solidFill>
                  <a:srgbClr val="000000"/>
                </a:solidFill>
                <a:highlight>
                  <a:srgbClr val="FFF676"/>
                </a:highlight>
                <a:latin typeface="RecipekoreaOTF Medium"/>
              </a:rPr>
              <a:t>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91600" y="7124700"/>
            <a:ext cx="9017000" cy="182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3200" b="1" i="0" u="none" strike="noStrike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프로그램</a:t>
            </a:r>
            <a:r>
              <a:rPr lang="en-US" sz="3200" b="1" i="0" u="none" strike="noStrike" spc="-200" dirty="0">
                <a:solidFill>
                  <a:srgbClr val="000000"/>
                </a:solidFill>
                <a:highlight>
                  <a:srgbClr val="FD6F22"/>
                </a:highlight>
                <a:latin typeface="RecipekoreaOTF Medium"/>
              </a:rPr>
              <a:t> </a:t>
            </a:r>
            <a:r>
              <a:rPr lang="ko-KR" sz="3200" b="1" i="0" u="none" strike="noStrike" spc="-200" dirty="0" err="1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신청시</a:t>
            </a:r>
            <a:r>
              <a:rPr lang="en-US" sz="3200" b="1" i="0" u="none" strike="noStrike" spc="-200" dirty="0">
                <a:solidFill>
                  <a:srgbClr val="000000"/>
                </a:solidFill>
                <a:highlight>
                  <a:srgbClr val="FD6F22"/>
                </a:highlight>
                <a:latin typeface="RecipekoreaOTF Medium"/>
              </a:rPr>
              <a:t> </a:t>
            </a:r>
            <a:r>
              <a:rPr lang="ko-KR" sz="3200" b="1" i="0" u="none" strike="noStrike" spc="-200" dirty="0" err="1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갯수</a:t>
            </a:r>
            <a:r>
              <a:rPr lang="en-US" sz="3200" b="1" i="0" u="none" strike="noStrike" spc="-200" dirty="0">
                <a:solidFill>
                  <a:srgbClr val="000000"/>
                </a:solidFill>
                <a:highlight>
                  <a:srgbClr val="FD6F22"/>
                </a:highlight>
                <a:latin typeface="RecipekoreaOTF Medium"/>
              </a:rPr>
              <a:t> </a:t>
            </a:r>
            <a:r>
              <a:rPr lang="ko-KR" sz="3200" b="1" i="0" u="none" strike="noStrike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제한</a:t>
            </a:r>
            <a:r>
              <a:rPr lang="en-US" sz="3200" b="1" i="0" u="none" strike="noStrike" spc="-200" dirty="0">
                <a:solidFill>
                  <a:srgbClr val="000000"/>
                </a:solidFill>
                <a:highlight>
                  <a:srgbClr val="FD6F22"/>
                </a:highlight>
                <a:latin typeface="RecipekoreaOTF Medium"/>
              </a:rPr>
              <a:t> </a:t>
            </a:r>
            <a:r>
              <a:rPr lang="ko-KR" sz="3200" b="1" i="0" u="none" strike="noStrike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없이</a:t>
            </a:r>
            <a:r>
              <a:rPr lang="en-US" sz="3200" b="1" i="0" u="none" strike="noStrike" spc="-200" dirty="0">
                <a:solidFill>
                  <a:srgbClr val="000000"/>
                </a:solidFill>
                <a:highlight>
                  <a:srgbClr val="FD6F22"/>
                </a:highlight>
                <a:latin typeface="RecipekoreaOTF Medium"/>
              </a:rPr>
              <a:t> </a:t>
            </a:r>
            <a:r>
              <a:rPr lang="ko-KR" sz="3200" b="1" i="0" u="none" strike="noStrike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신</a:t>
            </a:r>
            <a:r>
              <a:rPr lang="ko-KR" altLang="en-US" sz="3200" b="1" i="0" u="none" strike="noStrike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청</a:t>
            </a:r>
            <a:endParaRPr lang="en-US" altLang="ko-KR" sz="3200" b="1" i="0" u="none" strike="noStrike" spc="-200" dirty="0">
              <a:solidFill>
                <a:srgbClr val="000000"/>
              </a:solidFill>
              <a:highlight>
                <a:srgbClr val="FD6F22"/>
              </a:highlight>
              <a:ea typeface="RecipekoreaOTF Medium"/>
            </a:endParaRPr>
          </a:p>
          <a:p>
            <a:pPr lvl="0" algn="l">
              <a:lnSpc>
                <a:spcPct val="116199"/>
              </a:lnSpc>
            </a:pPr>
            <a:r>
              <a:rPr lang="ko-KR" altLang="en-US" sz="3200" b="1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단 </a:t>
            </a:r>
            <a:r>
              <a:rPr lang="en-US" altLang="ko-KR" sz="3200" b="1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, </a:t>
            </a:r>
            <a:r>
              <a:rPr lang="ko-KR" altLang="en-US" sz="3200" b="1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선정 후 </a:t>
            </a:r>
            <a:r>
              <a:rPr lang="en-US" altLang="ko-KR" sz="3200" b="1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A </a:t>
            </a:r>
            <a:r>
              <a:rPr lang="ko-KR" altLang="en-US" sz="3200" b="1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학급은 최대 </a:t>
            </a:r>
            <a:r>
              <a:rPr lang="en-US" altLang="ko-KR" sz="3200" b="1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3</a:t>
            </a:r>
            <a:r>
              <a:rPr lang="ko-KR" altLang="en-US" sz="3200" b="1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개까지</a:t>
            </a:r>
            <a:r>
              <a:rPr lang="en-US" altLang="ko-KR" sz="3200" b="1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,</a:t>
            </a:r>
          </a:p>
          <a:p>
            <a:pPr lvl="0" algn="l">
              <a:lnSpc>
                <a:spcPct val="116199"/>
              </a:lnSpc>
            </a:pPr>
            <a:r>
              <a:rPr lang="en-US" altLang="ko-KR" sz="3200" b="1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B </a:t>
            </a:r>
            <a:r>
              <a:rPr lang="ko-KR" altLang="en-US" sz="3200" b="1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행사성은 </a:t>
            </a:r>
            <a:r>
              <a:rPr lang="en-US" altLang="ko-KR" sz="3200" b="1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1</a:t>
            </a:r>
            <a:r>
              <a:rPr lang="ko-KR" altLang="en-US" sz="3200" b="1" spc="-200" dirty="0">
                <a:solidFill>
                  <a:srgbClr val="000000"/>
                </a:solidFill>
                <a:highlight>
                  <a:srgbClr val="FD6F22"/>
                </a:highlight>
                <a:ea typeface="RecipekoreaOTF Medium"/>
              </a:rPr>
              <a:t>개까지 가능</a:t>
            </a:r>
            <a:endParaRPr lang="ko-KR" sz="3200" b="1" i="0" u="none" strike="noStrike" spc="-200" dirty="0">
              <a:solidFill>
                <a:srgbClr val="000000"/>
              </a:solidFill>
              <a:highlight>
                <a:srgbClr val="FD6F22"/>
              </a:highlight>
              <a:ea typeface="RecipekoreaOTF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1645</Words>
  <Application>Microsoft Office PowerPoint</Application>
  <PresentationFormat>사용자 지정</PresentationFormat>
  <Paragraphs>303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7" baseType="lpstr">
      <vt:lpstr>Poppins Bold</vt:lpstr>
      <vt:lpstr>Calibri</vt:lpstr>
      <vt:lpstr>210 OmniGothic 050</vt:lpstr>
      <vt:lpstr>Poppins SemiBold</vt:lpstr>
      <vt:lpstr>210 MGothic 050</vt:lpstr>
      <vt:lpstr>210 MGothic 030</vt:lpstr>
      <vt:lpstr>210 OmniGothic 040</vt:lpstr>
      <vt:lpstr>S-Core Dream 5 Medium</vt:lpstr>
      <vt:lpstr>RecipekoreaOTF Medium</vt:lpstr>
      <vt:lpstr>210 MGothic 040</vt:lpstr>
      <vt:lpstr>Arial</vt:lpstr>
      <vt:lpstr>210 MGothic 060</vt:lpstr>
      <vt:lpstr>210 MGothic 080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Administrator</cp:lastModifiedBy>
  <cp:revision>10</cp:revision>
  <dcterms:created xsi:type="dcterms:W3CDTF">2006-08-16T00:00:00Z</dcterms:created>
  <dcterms:modified xsi:type="dcterms:W3CDTF">2025-02-04T05:46:32Z</dcterms:modified>
</cp:coreProperties>
</file>